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12"/>
  </p:notesMasterIdLst>
  <p:handoutMasterIdLst>
    <p:handoutMasterId r:id="rId13"/>
  </p:handoutMasterIdLst>
  <p:sldIdLst>
    <p:sldId id="590" r:id="rId2"/>
    <p:sldId id="379" r:id="rId3"/>
    <p:sldId id="591" r:id="rId4"/>
    <p:sldId id="618" r:id="rId5"/>
    <p:sldId id="631" r:id="rId6"/>
    <p:sldId id="613" r:id="rId7"/>
    <p:sldId id="632" r:id="rId8"/>
    <p:sldId id="630" r:id="rId9"/>
    <p:sldId id="599" r:id="rId10"/>
    <p:sldId id="635" r:id="rId11"/>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16" userDrawn="1">
          <p15:clr>
            <a:srgbClr val="A4A3A4"/>
          </p15:clr>
        </p15:guide>
        <p15:guide id="7" pos="5544" userDrawn="1">
          <p15:clr>
            <a:srgbClr val="A4A3A4"/>
          </p15:clr>
        </p15:guide>
        <p15:guide id="13" pos="7464" userDrawn="1">
          <p15:clr>
            <a:srgbClr val="A4A3A4"/>
          </p15:clr>
        </p15:guide>
        <p15:guide id="16" orient="horz" pos="744" userDrawn="1">
          <p15:clr>
            <a:srgbClr val="A4A3A4"/>
          </p15:clr>
        </p15:guide>
        <p15:guide id="21" orient="horz" pos="216" userDrawn="1">
          <p15:clr>
            <a:srgbClr val="A4A3A4"/>
          </p15:clr>
        </p15:guide>
        <p15:guide id="22" orient="horz" pos="3672" userDrawn="1">
          <p15:clr>
            <a:srgbClr val="A4A3A4"/>
          </p15:clr>
        </p15:guide>
        <p15:guide id="23" orient="horz" pos="912" userDrawn="1">
          <p15:clr>
            <a:srgbClr val="A4A3A4"/>
          </p15:clr>
        </p15:guide>
        <p15:guide id="25" orient="horz" pos="3384" userDrawn="1">
          <p15:clr>
            <a:srgbClr val="A4A3A4"/>
          </p15:clr>
        </p15:guide>
        <p15:guide id="28" pos="3840" userDrawn="1">
          <p15:clr>
            <a:srgbClr val="A4A3A4"/>
          </p15:clr>
        </p15:guide>
        <p15:guide id="29" orient="horz" pos="1608" userDrawn="1">
          <p15:clr>
            <a:srgbClr val="A4A3A4"/>
          </p15:clr>
        </p15:guide>
        <p15:guide id="30" pos="4944" userDrawn="1">
          <p15:clr>
            <a:srgbClr val="A4A3A4"/>
          </p15:clr>
        </p15:guide>
        <p15:guide id="31" pos="1632" userDrawn="1">
          <p15:clr>
            <a:srgbClr val="A4A3A4"/>
          </p15:clr>
        </p15:guide>
        <p15:guide id="32" orient="horz" pos="2712" userDrawn="1">
          <p15:clr>
            <a:srgbClr val="A4A3A4"/>
          </p15:clr>
        </p15:guide>
        <p15:guide id="33" orient="horz" pos="2112" userDrawn="1">
          <p15:clr>
            <a:srgbClr val="A4A3A4"/>
          </p15:clr>
        </p15:guide>
        <p15:guide id="34" orient="horz" pos="3552" userDrawn="1">
          <p15:clr>
            <a:srgbClr val="A4A3A4"/>
          </p15:clr>
        </p15:guide>
        <p15:guide id="35" pos="6240" userDrawn="1">
          <p15:clr>
            <a:srgbClr val="A4A3A4"/>
          </p15:clr>
        </p15:guide>
        <p15:guide id="36" pos="99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ti, Jessica (RIS-ATL)" initials="LJ(" lastIdx="2" clrIdx="0">
    <p:extLst>
      <p:ext uri="{19B8F6BF-5375-455C-9EA6-DF929625EA0E}">
        <p15:presenceInfo xmlns:p15="http://schemas.microsoft.com/office/powerpoint/2012/main" userId="S-1-5-21-2734890129-506862872-3794469163-472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1299D5"/>
    <a:srgbClr val="1A9BD7"/>
    <a:srgbClr val="CCE5BD"/>
    <a:srgbClr val="ED1C24"/>
    <a:srgbClr val="FF6F6F"/>
    <a:srgbClr val="22B14C"/>
    <a:srgbClr val="99C9E8"/>
    <a:srgbClr val="21346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641" autoAdjust="0"/>
    <p:restoredTop sz="95380" autoAdjust="0"/>
  </p:normalViewPr>
  <p:slideViewPr>
    <p:cSldViewPr snapToGrid="0" showGuides="1">
      <p:cViewPr>
        <p:scale>
          <a:sx n="80" d="100"/>
          <a:sy n="80" d="100"/>
        </p:scale>
        <p:origin x="588" y="60"/>
      </p:cViewPr>
      <p:guideLst>
        <p:guide pos="216"/>
        <p:guide pos="5544"/>
        <p:guide pos="7464"/>
        <p:guide orient="horz" pos="744"/>
        <p:guide orient="horz" pos="216"/>
        <p:guide orient="horz" pos="3672"/>
        <p:guide orient="horz" pos="912"/>
        <p:guide orient="horz" pos="3384"/>
        <p:guide pos="3840"/>
        <p:guide orient="horz" pos="1608"/>
        <p:guide pos="4944"/>
        <p:guide pos="1632"/>
        <p:guide orient="horz" pos="2712"/>
        <p:guide orient="horz" pos="2112"/>
        <p:guide orient="horz" pos="3552"/>
        <p:guide pos="6240"/>
        <p:guide pos="990"/>
      </p:guideLst>
    </p:cSldViewPr>
  </p:slideViewPr>
  <p:outlineViewPr>
    <p:cViewPr>
      <p:scale>
        <a:sx n="33" d="100"/>
        <a:sy n="33" d="100"/>
      </p:scale>
      <p:origin x="0" y="-139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7" d="100"/>
          <a:sy n="57" d="100"/>
        </p:scale>
        <p:origin x="2832" y="72"/>
      </p:cViewPr>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36" tIns="45718" rIns="91436" bIns="45718" rtlCol="0"/>
          <a:lstStyle>
            <a:lvl1pPr algn="l">
              <a:defRPr sz="1200"/>
            </a:lvl1pPr>
          </a:lstStyle>
          <a:p>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1436" tIns="45718" rIns="91436" bIns="45718" rtlCol="0"/>
          <a:lstStyle>
            <a:lvl1pPr algn="r">
              <a:defRPr sz="1200"/>
            </a:lvl1pPr>
          </a:lstStyle>
          <a:p>
            <a:fld id="{8E65BCB1-6F6E-43D3-9B24-4AAC9BF0DF77}" type="datetimeFigureOut">
              <a:rPr lang="en-US" smtClean="0"/>
              <a:t>3/15/2021</a:t>
            </a:fld>
            <a:endParaRPr lang="en-US"/>
          </a:p>
        </p:txBody>
      </p:sp>
      <p:sp>
        <p:nvSpPr>
          <p:cNvPr id="4" name="Footer Placeholder 3"/>
          <p:cNvSpPr>
            <a:spLocks noGrp="1"/>
          </p:cNvSpPr>
          <p:nvPr>
            <p:ph type="ftr" sz="quarter" idx="2"/>
          </p:nvPr>
        </p:nvSpPr>
        <p:spPr>
          <a:xfrm>
            <a:off x="0" y="8772526"/>
            <a:ext cx="3011488" cy="463550"/>
          </a:xfrm>
          <a:prstGeom prst="rect">
            <a:avLst/>
          </a:prstGeom>
        </p:spPr>
        <p:txBody>
          <a:bodyPr vert="horz" lIns="91436" tIns="45718" rIns="91436" bIns="45718" rtlCol="0" anchor="b"/>
          <a:lstStyle>
            <a:lvl1pPr algn="l">
              <a:defRPr sz="1200"/>
            </a:lvl1pPr>
          </a:lstStyle>
          <a:p>
            <a:endParaRPr lang="en-US"/>
          </a:p>
        </p:txBody>
      </p:sp>
      <p:sp>
        <p:nvSpPr>
          <p:cNvPr id="5" name="Slide Number Placeholder 4"/>
          <p:cNvSpPr>
            <a:spLocks noGrp="1"/>
          </p:cNvSpPr>
          <p:nvPr>
            <p:ph type="sldNum" sz="quarter" idx="3"/>
          </p:nvPr>
        </p:nvSpPr>
        <p:spPr>
          <a:xfrm>
            <a:off x="3937000" y="8772526"/>
            <a:ext cx="3011488" cy="463550"/>
          </a:xfrm>
          <a:prstGeom prst="rect">
            <a:avLst/>
          </a:prstGeom>
        </p:spPr>
        <p:txBody>
          <a:bodyPr vert="horz" lIns="91436" tIns="45718" rIns="91436" bIns="45718" rtlCol="0" anchor="b"/>
          <a:lstStyle>
            <a:lvl1pPr algn="r">
              <a:defRPr sz="1200"/>
            </a:lvl1pPr>
          </a:lstStyle>
          <a:p>
            <a:fld id="{2DF45FA3-A086-4B69-892D-31D677538304}" type="slidenum">
              <a:rPr lang="en-US" smtClean="0"/>
              <a:t>‹#›</a:t>
            </a:fld>
            <a:endParaRPr lang="en-US"/>
          </a:p>
        </p:txBody>
      </p:sp>
    </p:spTree>
    <p:extLst>
      <p:ext uri="{BB962C8B-B14F-4D97-AF65-F5344CB8AC3E}">
        <p14:creationId xmlns:p14="http://schemas.microsoft.com/office/powerpoint/2010/main" val="1793442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11699" cy="463408"/>
          </a:xfrm>
          <a:prstGeom prst="rect">
            <a:avLst/>
          </a:prstGeom>
        </p:spPr>
        <p:txBody>
          <a:bodyPr vert="horz" lIns="92487" tIns="46244" rIns="92487" bIns="46244" rtlCol="0"/>
          <a:lstStyle>
            <a:lvl1pPr algn="l">
              <a:defRPr sz="1200"/>
            </a:lvl1pPr>
          </a:lstStyle>
          <a:p>
            <a:endParaRPr lang="en-US"/>
          </a:p>
        </p:txBody>
      </p:sp>
      <p:sp>
        <p:nvSpPr>
          <p:cNvPr id="3" name="Date Placeholder 2"/>
          <p:cNvSpPr>
            <a:spLocks noGrp="1"/>
          </p:cNvSpPr>
          <p:nvPr>
            <p:ph type="dt" idx="1"/>
          </p:nvPr>
        </p:nvSpPr>
        <p:spPr>
          <a:xfrm>
            <a:off x="3936769" y="1"/>
            <a:ext cx="3011699" cy="463408"/>
          </a:xfrm>
          <a:prstGeom prst="rect">
            <a:avLst/>
          </a:prstGeom>
        </p:spPr>
        <p:txBody>
          <a:bodyPr vert="horz" lIns="92487" tIns="46244" rIns="92487" bIns="46244" rtlCol="0"/>
          <a:lstStyle>
            <a:lvl1pPr algn="r">
              <a:defRPr sz="1200"/>
            </a:lvl1pPr>
          </a:lstStyle>
          <a:p>
            <a:fld id="{C68AA442-D501-45E2-853C-A470ED7BF4CE}" type="datetimeFigureOut">
              <a:rPr lang="en-US" smtClean="0"/>
              <a:t>3/15/2021</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87" tIns="46244" rIns="92487" bIns="46244" rtlCol="0" anchor="ctr"/>
          <a:lstStyle/>
          <a:p>
            <a:endParaRPr lang="en-US"/>
          </a:p>
        </p:txBody>
      </p:sp>
      <p:sp>
        <p:nvSpPr>
          <p:cNvPr id="5" name="Notes Placeholder 4"/>
          <p:cNvSpPr>
            <a:spLocks noGrp="1"/>
          </p:cNvSpPr>
          <p:nvPr>
            <p:ph type="body" sz="quarter" idx="3"/>
          </p:nvPr>
        </p:nvSpPr>
        <p:spPr>
          <a:xfrm>
            <a:off x="695008" y="4444863"/>
            <a:ext cx="5560060" cy="3636705"/>
          </a:xfrm>
          <a:prstGeom prst="rect">
            <a:avLst/>
          </a:prstGeom>
        </p:spPr>
        <p:txBody>
          <a:bodyPr vert="horz" lIns="92487" tIns="46244" rIns="92487" bIns="462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772671"/>
            <a:ext cx="3011699" cy="463407"/>
          </a:xfrm>
          <a:prstGeom prst="rect">
            <a:avLst/>
          </a:prstGeom>
        </p:spPr>
        <p:txBody>
          <a:bodyPr vert="horz" lIns="92487" tIns="46244" rIns="92487" bIns="46244" rtlCol="0" anchor="b"/>
          <a:lstStyle>
            <a:lvl1pPr algn="l">
              <a:defRPr sz="1200"/>
            </a:lvl1pPr>
          </a:lstStyle>
          <a:p>
            <a:endParaRPr lang="en-US"/>
          </a:p>
        </p:txBody>
      </p:sp>
      <p:sp>
        <p:nvSpPr>
          <p:cNvPr id="7" name="Slide Number Placeholder 6"/>
          <p:cNvSpPr>
            <a:spLocks noGrp="1"/>
          </p:cNvSpPr>
          <p:nvPr>
            <p:ph type="sldNum" sz="quarter" idx="5"/>
          </p:nvPr>
        </p:nvSpPr>
        <p:spPr>
          <a:xfrm>
            <a:off x="3936769" y="8772671"/>
            <a:ext cx="3011699" cy="463407"/>
          </a:xfrm>
          <a:prstGeom prst="rect">
            <a:avLst/>
          </a:prstGeom>
        </p:spPr>
        <p:txBody>
          <a:bodyPr vert="horz" lIns="92487" tIns="46244" rIns="92487" bIns="46244" rtlCol="0" anchor="b"/>
          <a:lstStyle>
            <a:lvl1pPr algn="r">
              <a:defRPr sz="1200"/>
            </a:lvl1pPr>
          </a:lstStyle>
          <a:p>
            <a:fld id="{6DB52B82-67E1-49BD-A200-A7033A7B0C1C}" type="slidenum">
              <a:rPr lang="en-US" smtClean="0"/>
              <a:t>‹#›</a:t>
            </a:fld>
            <a:endParaRPr lang="en-US"/>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am03.safelinks.protection.outlook.com/?url=https%3A%2F%2Fwww.youtube.com%2Fwatch%3Fv%3Dj4XeZyTGEtc%26feature%3Dyoutu.be&amp;data=04%7C01%7Cken.kurzweil%40lexisnexisrisk.com%7C42bc787eef14465fbeae08d8ca308593%7C9274ee3f94254109a27f9fb15c10675d%7C0%7C0%7C637481657440432623%7CUnknown%7CTWFpbGZsb3d8eyJWIjoiMC4wLjAwMDAiLCJQIjoiV2luMzIiLCJBTiI6Ik1haWwiLCJXVCI6Mn0%3D%7C1000&amp;sdata=HJ5X%2BZ4M1jUcwotkSyx7115%2BQDVf8wEHTrcPgCfQHEo%3D&amp;reserved=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anose="020B0604020202020204" pitchFamily="34" charset="0"/>
              <a:buChar char="•"/>
            </a:pPr>
            <a:r>
              <a:rPr lang="en-US" dirty="0"/>
              <a:t>This presentation</a:t>
            </a:r>
            <a:r>
              <a:rPr lang="en-US" baseline="0" dirty="0"/>
              <a:t> can be used to provide an overview of The ADAM Program, a tool donated by LexisNexis Risk Solutions for NCMEC in helping in their missing children recovery efforts. </a:t>
            </a: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1</a:t>
            </a:fld>
            <a:endParaRPr lang="en-US"/>
          </a:p>
        </p:txBody>
      </p:sp>
    </p:spTree>
    <p:extLst>
      <p:ext uri="{BB962C8B-B14F-4D97-AF65-F5344CB8AC3E}">
        <p14:creationId xmlns:p14="http://schemas.microsoft.com/office/powerpoint/2010/main" val="2761498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6DB52B82-67E1-49BD-A200-A7033A7B0C1C}" type="slidenum">
              <a:rPr lang="en-US" smtClean="0"/>
              <a:t>10</a:t>
            </a:fld>
            <a:endParaRPr lang="en-US"/>
          </a:p>
        </p:txBody>
      </p:sp>
    </p:spTree>
    <p:extLst>
      <p:ext uri="{BB962C8B-B14F-4D97-AF65-F5344CB8AC3E}">
        <p14:creationId xmlns:p14="http://schemas.microsoft.com/office/powerpoint/2010/main" val="116190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pPr/>
              <a:t>2</a:t>
            </a:fld>
            <a:endParaRPr lang="en-US" dirty="0"/>
          </a:p>
        </p:txBody>
      </p:sp>
    </p:spTree>
    <p:extLst>
      <p:ext uri="{BB962C8B-B14F-4D97-AF65-F5344CB8AC3E}">
        <p14:creationId xmlns:p14="http://schemas.microsoft.com/office/powerpoint/2010/main" val="3721186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3" indent="-173413">
              <a:buFont typeface="Arial" panose="020B0604020202020204" pitchFamily="34" charset="0"/>
              <a:buChar char="•"/>
            </a:pPr>
            <a:r>
              <a:rPr lang="en-US" baseline="0" dirty="0"/>
              <a:t>play the </a:t>
            </a:r>
            <a:r>
              <a:rPr lang="en-US" sz="1200" u="sng" kern="1200" dirty="0">
                <a:solidFill>
                  <a:schemeClr val="tx1"/>
                </a:solidFill>
                <a:effectLst/>
                <a:latin typeface="+mn-lt"/>
                <a:ea typeface="+mn-ea"/>
                <a:cs typeface="+mn-cs"/>
                <a:hlinkClick r:id="rId3"/>
              </a:rPr>
              <a:t>John Walsh video</a:t>
            </a:r>
            <a:r>
              <a:rPr lang="en-US" sz="1200" u="sng" kern="1200" dirty="0">
                <a:solidFill>
                  <a:schemeClr val="tx1"/>
                </a:solidFill>
                <a:effectLst/>
                <a:latin typeface="+mn-lt"/>
                <a:ea typeface="+mn-ea"/>
                <a:cs typeface="+mn-cs"/>
              </a:rPr>
              <a:t>. </a:t>
            </a:r>
            <a:br>
              <a:rPr lang="en-US" sz="1200" u="sng" kern="1200" dirty="0">
                <a:solidFill>
                  <a:schemeClr val="tx1"/>
                </a:solidFill>
                <a:effectLst/>
                <a:latin typeface="+mn-lt"/>
                <a:ea typeface="+mn-ea"/>
                <a:cs typeface="+mn-cs"/>
              </a:rPr>
            </a:br>
            <a:r>
              <a:rPr lang="en-US" sz="1200" u="sng" kern="1200" dirty="0">
                <a:solidFill>
                  <a:schemeClr val="tx1"/>
                </a:solidFill>
                <a:effectLst/>
                <a:latin typeface="+mn-lt"/>
                <a:ea typeface="+mn-ea"/>
                <a:cs typeface="+mn-cs"/>
              </a:rPr>
              <a:t>https://www.youtube.com/watch?v=j4XeZyTGEtc&amp;feature=youtu.be</a:t>
            </a:r>
            <a:endParaRPr lang="en-US" baseline="0" dirty="0"/>
          </a:p>
          <a:p>
            <a:pPr marL="0" indent="0">
              <a:buFont typeface="Arial" panose="020B0604020202020204" pitchFamily="34" charset="0"/>
              <a:buNone/>
            </a:pPr>
            <a:endParaRPr lang="en-US" baseline="0" dirty="0"/>
          </a:p>
          <a:p>
            <a:pPr marL="173413" indent="-1734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3</a:t>
            </a:fld>
            <a:endParaRPr lang="en-US"/>
          </a:p>
        </p:txBody>
      </p:sp>
    </p:spTree>
    <p:extLst>
      <p:ext uri="{BB962C8B-B14F-4D97-AF65-F5344CB8AC3E}">
        <p14:creationId xmlns:p14="http://schemas.microsoft.com/office/powerpoint/2010/main" val="107450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22" indent="-17342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4</a:t>
            </a:fld>
            <a:endParaRPr lang="en-US"/>
          </a:p>
        </p:txBody>
      </p:sp>
    </p:spTree>
    <p:extLst>
      <p:ext uri="{BB962C8B-B14F-4D97-AF65-F5344CB8AC3E}">
        <p14:creationId xmlns:p14="http://schemas.microsoft.com/office/powerpoint/2010/main" val="41423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3" indent="-1734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5</a:t>
            </a:fld>
            <a:endParaRPr lang="en-US"/>
          </a:p>
        </p:txBody>
      </p:sp>
    </p:spTree>
    <p:extLst>
      <p:ext uri="{BB962C8B-B14F-4D97-AF65-F5344CB8AC3E}">
        <p14:creationId xmlns:p14="http://schemas.microsoft.com/office/powerpoint/2010/main" val="34963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3" indent="-1734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6</a:t>
            </a:fld>
            <a:endParaRPr lang="en-US"/>
          </a:p>
        </p:txBody>
      </p:sp>
    </p:spTree>
    <p:extLst>
      <p:ext uri="{BB962C8B-B14F-4D97-AF65-F5344CB8AC3E}">
        <p14:creationId xmlns:p14="http://schemas.microsoft.com/office/powerpoint/2010/main" val="408271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7</a:t>
            </a:fld>
            <a:endParaRPr lang="en-US"/>
          </a:p>
        </p:txBody>
      </p:sp>
    </p:spTree>
    <p:extLst>
      <p:ext uri="{BB962C8B-B14F-4D97-AF65-F5344CB8AC3E}">
        <p14:creationId xmlns:p14="http://schemas.microsoft.com/office/powerpoint/2010/main" val="327246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DB52B82-67E1-49BD-A200-A7033A7B0C1C}" type="slidenum">
              <a:rPr lang="en-US" smtClean="0"/>
              <a:t>8</a:t>
            </a:fld>
            <a:endParaRPr lang="en-US"/>
          </a:p>
        </p:txBody>
      </p:sp>
    </p:spTree>
    <p:extLst>
      <p:ext uri="{BB962C8B-B14F-4D97-AF65-F5344CB8AC3E}">
        <p14:creationId xmlns:p14="http://schemas.microsoft.com/office/powerpoint/2010/main" val="388177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7"/>
              </a:spcBef>
            </a:pPr>
            <a:endParaRPr lang="en-US" dirty="0"/>
          </a:p>
        </p:txBody>
      </p:sp>
      <p:sp>
        <p:nvSpPr>
          <p:cNvPr id="4" name="Slide Number Placeholder 3"/>
          <p:cNvSpPr>
            <a:spLocks noGrp="1"/>
          </p:cNvSpPr>
          <p:nvPr>
            <p:ph type="sldNum" sz="quarter" idx="10"/>
          </p:nvPr>
        </p:nvSpPr>
        <p:spPr/>
        <p:txBody>
          <a:bodyPr/>
          <a:lstStyle/>
          <a:p>
            <a:fld id="{6DB52B82-67E1-49BD-A200-A7033A7B0C1C}" type="slidenum">
              <a:rPr lang="en-US" smtClean="0"/>
              <a:t>9</a:t>
            </a:fld>
            <a:endParaRPr lang="en-US"/>
          </a:p>
        </p:txBody>
      </p:sp>
    </p:spTree>
    <p:extLst>
      <p:ext uri="{BB962C8B-B14F-4D97-AF65-F5344CB8AC3E}">
        <p14:creationId xmlns:p14="http://schemas.microsoft.com/office/powerpoint/2010/main" val="4197815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3">
    <p:spTree>
      <p:nvGrpSpPr>
        <p:cNvPr id="1" name=""/>
        <p:cNvGrpSpPr/>
        <p:nvPr/>
      </p:nvGrpSpPr>
      <p:grpSpPr>
        <a:xfrm>
          <a:off x="0" y="0"/>
          <a:ext cx="0" cy="0"/>
          <a:chOff x="0" y="0"/>
          <a:chExt cx="0" cy="0"/>
        </a:xfrm>
      </p:grpSpPr>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20">
              <a:solidFill>
                <a:prstClr val="white"/>
              </a:solidFill>
            </a:endParaRPr>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822960" rtl="0" eaLnBrk="1" latinLnBrk="0" hangingPunct="1">
              <a:lnSpc>
                <a:spcPct val="90000"/>
              </a:lnSpc>
              <a:spcBef>
                <a:spcPts val="270"/>
              </a:spcBef>
              <a:buClr>
                <a:schemeClr val="accent1"/>
              </a:buClr>
              <a:buFont typeface="Arial" panose="020B0604020202020204" pitchFamily="34" charset="0"/>
              <a:buNone/>
              <a:defRPr lang="en-US" sz="1440" i="0" baseline="0" dirty="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dirty="0"/>
              <a:t>Name of Presenter</a:t>
            </a:r>
          </a:p>
          <a:p>
            <a:r>
              <a:rPr lang="en-US" dirty="0"/>
              <a:t>Position / Title</a:t>
            </a:r>
          </a:p>
          <a:p>
            <a:pPr marL="0" lvl="0" indent="0" algn="l" defTabSz="822960" rtl="0" eaLnBrk="1" latinLnBrk="0" hangingPunct="1">
              <a:lnSpc>
                <a:spcPct val="90000"/>
              </a:lnSpc>
              <a:spcBef>
                <a:spcPts val="27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822960" rtl="0" eaLnBrk="1" latinLnBrk="0" hangingPunct="1">
              <a:lnSpc>
                <a:spcPct val="90000"/>
              </a:lnSpc>
              <a:spcBef>
                <a:spcPts val="270"/>
              </a:spcBef>
              <a:buClr>
                <a:schemeClr val="accent1"/>
              </a:buClr>
              <a:buFont typeface="Arial" panose="020B0604020202020204" pitchFamily="34" charset="0"/>
              <a:buNone/>
              <a:defRPr lang="en-US" sz="144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822960" rtl="0" eaLnBrk="1" latinLnBrk="0" hangingPunct="1">
              <a:lnSpc>
                <a:spcPct val="90000"/>
              </a:lnSpc>
              <a:spcBef>
                <a:spcPts val="270"/>
              </a:spcBef>
              <a:buClr>
                <a:schemeClr val="accent1"/>
              </a:buClr>
              <a:buFont typeface="Arial" panose="020B0604020202020204" pitchFamily="34" charset="0"/>
              <a:buNone/>
            </a:pPr>
            <a:r>
              <a:rPr lang="en-US" i="0" dirty="0"/>
              <a:t>Department / Vertical</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35475" y="5770121"/>
            <a:ext cx="2958547" cy="800346"/>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b="12359"/>
          <a:stretch/>
        </p:blipFill>
        <p:spPr>
          <a:xfrm>
            <a:off x="0" y="-15983"/>
            <a:ext cx="12192000" cy="5345066"/>
          </a:xfrm>
          <a:prstGeom prst="rect">
            <a:avLst/>
          </a:prstGeom>
        </p:spPr>
      </p:pic>
      <p:sp>
        <p:nvSpPr>
          <p:cNvPr id="17" name="Rectangle 16"/>
          <p:cNvSpPr/>
          <p:nvPr userDrawn="1"/>
        </p:nvSpPr>
        <p:spPr>
          <a:xfrm>
            <a:off x="4652297" y="324465"/>
            <a:ext cx="7059015" cy="390340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548640"/>
            <a:endParaRPr lang="en-US" sz="1620" dirty="0">
              <a:solidFill>
                <a:prstClr val="black"/>
              </a:solidFill>
            </a:endParaRPr>
          </a:p>
        </p:txBody>
      </p:sp>
      <p:sp>
        <p:nvSpPr>
          <p:cNvPr id="20" name="Text Placeholder 12"/>
          <p:cNvSpPr>
            <a:spLocks noGrp="1"/>
          </p:cNvSpPr>
          <p:nvPr>
            <p:ph type="body" sz="quarter" idx="11"/>
          </p:nvPr>
        </p:nvSpPr>
        <p:spPr>
          <a:xfrm>
            <a:off x="1594857" y="1433584"/>
            <a:ext cx="3048153" cy="637097"/>
          </a:xfrm>
          <a:solidFill>
            <a:schemeClr val="bg1"/>
          </a:solidFill>
          <a:ln>
            <a:noFill/>
          </a:ln>
        </p:spPr>
        <p:txBody>
          <a:bodyPr vert="horz" wrap="square" lIns="210312" tIns="210312" rIns="210312" bIns="164592" rtlCol="0" anchor="t">
            <a:spAutoFit/>
          </a:bodyPr>
          <a:lstStyle>
            <a:lvl1pPr marL="0" indent="0" algn="l" defTabSz="822960" rtl="0" eaLnBrk="1" latinLnBrk="0" hangingPunct="1">
              <a:lnSpc>
                <a:spcPct val="90000"/>
              </a:lnSpc>
              <a:spcBef>
                <a:spcPts val="1260"/>
              </a:spcBef>
              <a:buClr>
                <a:srgbClr val="E12726"/>
              </a:buClr>
              <a:buFont typeface="Arial" panose="020B0604020202020204" pitchFamily="34" charset="0"/>
              <a:buNone/>
              <a:defRPr lang="en-US" sz="1680" kern="1200" dirty="0">
                <a:solidFill>
                  <a:schemeClr val="tx1">
                    <a:lumMod val="65000"/>
                    <a:lumOff val="35000"/>
                  </a:schemeClr>
                </a:solidFill>
                <a:latin typeface="Droid Serif" panose="02020600060500020200" pitchFamily="18" charset="0"/>
                <a:ea typeface="Droid Serif" panose="02020600060500020200" pitchFamily="18" charset="0"/>
                <a:cs typeface="Droid Serif" panose="02020600060500020200" pitchFamily="18" charset="0"/>
              </a:defRPr>
            </a:lvl1pPr>
          </a:lstStyle>
          <a:p>
            <a:pPr marL="0" lvl="0" indent="0">
              <a:lnSpc>
                <a:spcPct val="100000"/>
              </a:lnSpc>
              <a:spcBef>
                <a:spcPts val="0"/>
              </a:spcBef>
              <a:buNone/>
            </a:pPr>
            <a:r>
              <a:rPr lang="en-US" dirty="0"/>
              <a:t>Edit Master text styles</a:t>
            </a:r>
          </a:p>
        </p:txBody>
      </p:sp>
      <p:sp>
        <p:nvSpPr>
          <p:cNvPr id="21" name="Text Placeholder 14"/>
          <p:cNvSpPr>
            <a:spLocks noGrp="1"/>
          </p:cNvSpPr>
          <p:nvPr>
            <p:ph type="body" sz="quarter" idx="12" hasCustomPrompt="1"/>
          </p:nvPr>
        </p:nvSpPr>
        <p:spPr>
          <a:xfrm>
            <a:off x="10025713" y="3859712"/>
            <a:ext cx="1706880" cy="385028"/>
          </a:xfrm>
          <a:solidFill>
            <a:srgbClr val="FB6F09"/>
          </a:solidFill>
          <a:ln w="38100">
            <a:noFill/>
          </a:ln>
        </p:spPr>
        <p:txBody>
          <a:bodyPr vert="horz" lIns="137160" tIns="91440" rIns="137160" bIns="91440" rtlCol="0" anchor="ctr" anchorCtr="0">
            <a:noAutofit/>
          </a:bodyPr>
          <a:lstStyle>
            <a:lvl1pPr>
              <a:defRPr lang="en-US" sz="1680" cap="all" baseline="0" dirty="0">
                <a:solidFill>
                  <a:schemeClr val="bg1"/>
                </a:solidFill>
              </a:defRPr>
            </a:lvl1pPr>
          </a:lstStyle>
          <a:p>
            <a:pPr marL="0" lvl="0" indent="0" algn="r" defTabSz="1097280">
              <a:spcBef>
                <a:spcPts val="1680"/>
              </a:spcBef>
              <a:buNone/>
            </a:pPr>
            <a:r>
              <a:rPr lang="en-US" dirty="0"/>
              <a:t>Enter Date</a:t>
            </a:r>
          </a:p>
        </p:txBody>
      </p:sp>
      <p:sp>
        <p:nvSpPr>
          <p:cNvPr id="22" name="Title 5"/>
          <p:cNvSpPr>
            <a:spLocks noGrp="1"/>
          </p:cNvSpPr>
          <p:nvPr>
            <p:ph type="title"/>
          </p:nvPr>
        </p:nvSpPr>
        <p:spPr>
          <a:xfrm>
            <a:off x="1594858" y="314870"/>
            <a:ext cx="3900281" cy="1043363"/>
          </a:xfrm>
          <a:solidFill>
            <a:srgbClr val="FB6F09"/>
          </a:solidFill>
          <a:ln w="38100">
            <a:noFill/>
          </a:ln>
        </p:spPr>
        <p:txBody>
          <a:bodyPr wrap="square" lIns="210312" tIns="210312" rIns="210312" bIns="164592">
            <a:spAutoFit/>
          </a:bodyPr>
          <a:lstStyle>
            <a:lvl1pPr>
              <a:defRPr sz="24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36197561"/>
      </p:ext>
    </p:extLst>
  </p:cSld>
  <p:clrMapOvr>
    <a:masterClrMapping/>
  </p:clrMapOvr>
  <p:extLst>
    <p:ext uri="{DCECCB84-F9BA-43D5-87BE-67443E8EF086}">
      <p15:sldGuideLst xmlns:p15="http://schemas.microsoft.com/office/powerpoint/2012/main">
        <p15:guide id="1" pos="354">
          <p15:clr>
            <a:srgbClr val="FBAE40"/>
          </p15:clr>
        </p15:guide>
        <p15:guide id="2" pos="7200">
          <p15:clr>
            <a:srgbClr val="FBAE40"/>
          </p15:clr>
        </p15:guide>
        <p15:guide id="3" orient="horz" pos="2433">
          <p15:clr>
            <a:srgbClr val="FBAE40"/>
          </p15:clr>
        </p15:guide>
        <p15:guide id="4" pos="74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87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08516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567950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3212205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04110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sp>
        <p:nvSpPr>
          <p:cNvPr id="2" name="Title 1"/>
          <p:cNvSpPr>
            <a:spLocks noGrp="1"/>
          </p:cNvSpPr>
          <p:nvPr>
            <p:ph type="title"/>
          </p:nvPr>
        </p:nvSpPr>
        <p:spPr>
          <a:xfrm>
            <a:off x="338139" y="2740026"/>
            <a:ext cx="3224212" cy="907100"/>
          </a:xfrm>
        </p:spPr>
        <p:txBody>
          <a:bodyPr anchor="ctr"/>
          <a:lstStyle>
            <a:lvl1pPr marL="0" algn="l" defTabSz="822960" rtl="0" eaLnBrk="1" latinLnBrk="0" hangingPunct="1">
              <a:lnSpc>
                <a:spcPct val="90000"/>
              </a:lnSpc>
              <a:spcBef>
                <a:spcPct val="0"/>
              </a:spcBef>
              <a:buNone/>
              <a:defRPr lang="en-US" sz="2880" kern="1200" dirty="0">
                <a:solidFill>
                  <a:schemeClr val="accent1"/>
                </a:solidFill>
                <a:effectLst/>
                <a:latin typeface="+mj-lt"/>
                <a:ea typeface="+mj-ea"/>
                <a:cs typeface="+mj-cs"/>
              </a:defRPr>
            </a:lvl1pPr>
          </a:lstStyle>
          <a:p>
            <a:r>
              <a:rPr lang="en-US" dirty="0"/>
              <a:t>Click to edit Master 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2610" r="19001" b="992"/>
          <a:stretch/>
        </p:blipFill>
        <p:spPr>
          <a:xfrm>
            <a:off x="4106861" y="-1"/>
            <a:ext cx="8085139" cy="6858001"/>
          </a:xfrm>
          <a:prstGeom prst="rect">
            <a:avLst/>
          </a:prstGeom>
        </p:spPr>
      </p:pic>
    </p:spTree>
    <p:extLst>
      <p:ext uri="{BB962C8B-B14F-4D97-AF65-F5344CB8AC3E}">
        <p14:creationId xmlns:p14="http://schemas.microsoft.com/office/powerpoint/2010/main" val="14715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40" y="6481231"/>
            <a:ext cx="1264923" cy="109728"/>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894466" y="2833442"/>
            <a:ext cx="4403069" cy="1191119"/>
          </a:xfrm>
          <a:prstGeom prst="rect">
            <a:avLst/>
          </a:prstGeom>
        </p:spPr>
      </p:pic>
    </p:spTree>
    <p:extLst>
      <p:ext uri="{BB962C8B-B14F-4D97-AF65-F5344CB8AC3E}">
        <p14:creationId xmlns:p14="http://schemas.microsoft.com/office/powerpoint/2010/main" val="875186185"/>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20">
              <a:solidFill>
                <a:prstClr val="white"/>
              </a:solidFill>
            </a:endParaRPr>
          </a:p>
        </p:txBody>
      </p:sp>
      <p:sp>
        <p:nvSpPr>
          <p:cNvPr id="2" name="Title 1"/>
          <p:cNvSpPr>
            <a:spLocks noGrp="1"/>
          </p:cNvSpPr>
          <p:nvPr>
            <p:ph type="title" hasCustomPrompt="1"/>
          </p:nvPr>
        </p:nvSpPr>
        <p:spPr>
          <a:xfrm>
            <a:off x="336550" y="2694582"/>
            <a:ext cx="11513969" cy="1468836"/>
          </a:xfrm>
        </p:spPr>
        <p:txBody>
          <a:bodyPr/>
          <a:lstStyle>
            <a:lvl1pPr algn="ctr">
              <a:defRPr sz="486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57403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spTree>
    <p:extLst>
      <p:ext uri="{BB962C8B-B14F-4D97-AF65-F5344CB8AC3E}">
        <p14:creationId xmlns:p14="http://schemas.microsoft.com/office/powerpoint/2010/main" val="25735903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270754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992144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0595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75373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50" y="288925"/>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50" y="1341038"/>
            <a:ext cx="11522076" cy="4831163"/>
          </a:xfrm>
          <a:prstGeom prst="rect">
            <a:avLst/>
          </a:prstGeom>
        </p:spPr>
        <p:txBody>
          <a:bodyPr vert="horz" lIns="91440" tIns="45720" rIns="91440" bIns="45720" rtlCol="0">
            <a:normAutofit/>
          </a:bodyPr>
          <a:lstStyle/>
          <a:p>
            <a:pPr lvl="0"/>
            <a:r>
              <a:rPr lang="en-US" dirty="0"/>
              <a:t>Click to edit Master text styles</a:t>
            </a:r>
          </a:p>
          <a:p>
            <a:pPr marL="617220" lvl="1" indent="-205740" algn="l" defTabSz="822960" rtl="0" eaLnBrk="1" latinLnBrk="0" hangingPunct="1">
              <a:lnSpc>
                <a:spcPct val="90000"/>
              </a:lnSpc>
              <a:spcBef>
                <a:spcPts val="540"/>
              </a:spcBef>
              <a:buClr>
                <a:prstClr val="black">
                  <a:lumMod val="75000"/>
                  <a:lumOff val="25000"/>
                </a:prstClr>
              </a:buClr>
              <a:buFont typeface="Arial" panose="020B0604020202020204" pitchFamily="34" charset="0"/>
              <a:buChar char="•"/>
            </a:pPr>
            <a:r>
              <a:rPr lang="en-US" dirty="0"/>
              <a:t>Second level</a:t>
            </a:r>
          </a:p>
          <a:p>
            <a:pPr marL="1028700" lvl="2" indent="-205740" algn="l" defTabSz="822960" rtl="0" eaLnBrk="1" latinLnBrk="0" hangingPunct="1">
              <a:lnSpc>
                <a:spcPct val="90000"/>
              </a:lnSpc>
              <a:spcBef>
                <a:spcPts val="54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60593" y="6353970"/>
            <a:ext cx="398036" cy="365125"/>
          </a:xfrm>
          <a:prstGeom prst="rect">
            <a:avLst/>
          </a:prstGeom>
        </p:spPr>
        <p:txBody>
          <a:bodyPr vert="horz" lIns="0" tIns="0" rIns="0" bIns="0" rtlCol="0" anchor="ctr"/>
          <a:lstStyle>
            <a:lvl1pPr algn="ctr">
              <a:defRPr kumimoji="0" lang="en-US" sz="108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defTabSz="548640"/>
            <a:fld id="{6FE306A7-A228-4E07-8D4E-C1DA2C3F3993}" type="slidenum">
              <a:rPr lang="en-US" smtClean="0"/>
              <a:pPr algn="r" defTabSz="548640"/>
              <a:t>‹#›</a:t>
            </a:fld>
            <a:endParaRPr lang="en-US" dirty="0"/>
          </a:p>
        </p:txBody>
      </p:sp>
    </p:spTree>
    <p:extLst>
      <p:ext uri="{BB962C8B-B14F-4D97-AF65-F5344CB8AC3E}">
        <p14:creationId xmlns:p14="http://schemas.microsoft.com/office/powerpoint/2010/main" val="2992438952"/>
      </p:ext>
    </p:extLst>
  </p:cSld>
  <p:clrMap bg1="lt1" tx1="dk1" bg2="lt2" tx2="dk2" accent1="accent1" accent2="accent2" accent3="accent3" accent4="accent4" accent5="accent5" accent6="accent6" hlink="hlink" folHlink="folHlink"/>
  <p:sldLayoutIdLst>
    <p:sldLayoutId id="2147483674" r:id="rId1"/>
    <p:sldLayoutId id="2147483681" r:id="rId2"/>
    <p:sldLayoutId id="2147483692" r:id="rId3"/>
    <p:sldLayoutId id="2147483693" r:id="rId4"/>
    <p:sldLayoutId id="2147483697" r:id="rId5"/>
    <p:sldLayoutId id="2147483698" r:id="rId6"/>
    <p:sldLayoutId id="2147483699" r:id="rId7"/>
    <p:sldLayoutId id="2147483701" r:id="rId8"/>
    <p:sldLayoutId id="2147483702" r:id="rId9"/>
    <p:sldLayoutId id="2147483669" r:id="rId10"/>
    <p:sldLayoutId id="2147483653" r:id="rId11"/>
    <p:sldLayoutId id="2147483666" r:id="rId12"/>
    <p:sldLayoutId id="2147483694" r:id="rId13"/>
    <p:sldLayoutId id="2147483703" r:id="rId14"/>
  </p:sldLayoutIdLst>
  <p:hf hdr="0" ftr="0" dt="0"/>
  <p:txStyles>
    <p:titleStyle>
      <a:lvl1pPr marL="0" algn="l" defTabSz="822960" rtl="0" eaLnBrk="1" latinLnBrk="0" hangingPunct="1">
        <a:lnSpc>
          <a:spcPct val="90000"/>
        </a:lnSpc>
        <a:spcBef>
          <a:spcPct val="0"/>
        </a:spcBef>
        <a:buNone/>
        <a:defRPr lang="en-US" sz="2880" kern="1200" dirty="0" smtClean="0">
          <a:solidFill>
            <a:schemeClr val="accent1"/>
          </a:solidFill>
          <a:latin typeface="+mn-lt"/>
          <a:ea typeface="+mn-ea"/>
          <a:cs typeface="+mn-cs"/>
        </a:defRPr>
      </a:lvl1pPr>
    </p:titleStyle>
    <p:bodyStyle>
      <a:lvl1pPr marL="205740" indent="-205740" algn="l" defTabSz="822960" rtl="0" eaLnBrk="1" latinLnBrk="0" hangingPunct="1">
        <a:lnSpc>
          <a:spcPct val="90000"/>
        </a:lnSpc>
        <a:spcBef>
          <a:spcPts val="1260"/>
        </a:spcBef>
        <a:buClr>
          <a:srgbClr val="E12726"/>
        </a:buClr>
        <a:buFont typeface="Arial" panose="020B0604020202020204" pitchFamily="34" charset="0"/>
        <a:buChar char="•"/>
        <a:defRPr lang="en-US" sz="2160" kern="1200" dirty="0" smtClean="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lang="en-US" sz="2160" kern="1200" dirty="0" smtClean="0">
          <a:solidFill>
            <a:prstClr val="black"/>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lang="en-US" sz="2160" kern="1200" dirty="0" smtClean="0">
          <a:solidFill>
            <a:prstClr val="black"/>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5.png"/><Relationship Id="rId12" Type="http://schemas.openxmlformats.org/officeDocument/2006/relationships/hyperlink" Target="https://risk.lexisnexis.com/adam"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www.youtube.com/watch?v=j4XeZyTGEtc" TargetMode="External"/><Relationship Id="rId11" Type="http://schemas.openxmlformats.org/officeDocument/2006/relationships/image" Target="../media/image28.svg"/><Relationship Id="rId5" Type="http://schemas.openxmlformats.org/officeDocument/2006/relationships/image" Target="../media/image7.png"/><Relationship Id="rId10" Type="http://schemas.openxmlformats.org/officeDocument/2006/relationships/image" Target="../media/image27.png"/><Relationship Id="rId4" Type="http://schemas.openxmlformats.org/officeDocument/2006/relationships/hyperlink" Target="https://risk.lexisnexis.com/adam#adamform" TargetMode="External"/><Relationship Id="rId9" Type="http://schemas.openxmlformats.org/officeDocument/2006/relationships/hyperlink" Target="https://risk.lexisnexis.com/-/media/files/corporate/adam%20brochure%202020.pdf" TargetMode="External"/><Relationship Id="rId1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missingkids.org/footer/media/keyfacts"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missingkids.org/gethelpnow/search"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missingkids.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hyperlink" Target="http://adamprogram.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Title 2A and 2B Options</a:t>
            </a:r>
          </a:p>
        </p:txBody>
      </p:sp>
      <p:sp>
        <p:nvSpPr>
          <p:cNvPr id="2" name="Subtitle 1"/>
          <p:cNvSpPr>
            <a:spLocks noGrp="1"/>
          </p:cNvSpPr>
          <p:nvPr>
            <p:ph type="subTitle" idx="1"/>
          </p:nvPr>
        </p:nvSpPr>
        <p:spPr>
          <a:xfrm>
            <a:off x="295946" y="4191418"/>
            <a:ext cx="7359649" cy="609848"/>
          </a:xfrm>
        </p:spPr>
        <p:txBody>
          <a:bodyPr/>
          <a:lstStyle/>
          <a:p>
            <a:r>
              <a:rPr lang="en-US" sz="2800" dirty="0"/>
              <a:t>The ADAM Program</a:t>
            </a:r>
          </a:p>
        </p:txBody>
      </p:sp>
      <p:pic>
        <p:nvPicPr>
          <p:cNvPr id="3" name="Picture 2"/>
          <p:cNvPicPr>
            <a:picLocks/>
          </p:cNvPicPr>
          <p:nvPr/>
        </p:nvPicPr>
        <p:blipFill rotWithShape="1">
          <a:blip r:embed="rId3">
            <a:extLst>
              <a:ext uri="{28A0092B-C50C-407E-A947-70E740481C1C}">
                <a14:useLocalDpi xmlns:a14="http://schemas.microsoft.com/office/drawing/2010/main" val="0"/>
              </a:ext>
            </a:extLst>
          </a:blip>
          <a:srcRect t="3109" b="49756"/>
          <a:stretch/>
        </p:blipFill>
        <p:spPr>
          <a:xfrm>
            <a:off x="0" y="-8"/>
            <a:ext cx="12188952" cy="3867912"/>
          </a:xfrm>
          <a:prstGeom prst="rect">
            <a:avLst/>
          </a:prstGeom>
        </p:spPr>
      </p:pic>
      <p:sp>
        <p:nvSpPr>
          <p:cNvPr id="7" name="Subtitle 2"/>
          <p:cNvSpPr txBox="1">
            <a:spLocks/>
          </p:cNvSpPr>
          <p:nvPr/>
        </p:nvSpPr>
        <p:spPr>
          <a:xfrm>
            <a:off x="295946" y="4621191"/>
            <a:ext cx="6992186" cy="566737"/>
          </a:xfrm>
          <a:prstGeom prst="rect">
            <a:avLst/>
          </a:prstGeom>
        </p:spPr>
        <p:txBody>
          <a:bodyPr vert="horz" lIns="0" tIns="0" rIns="0" bIns="0" rtlCol="0">
            <a:noAutofit/>
          </a:bodyPr>
          <a:lstStyle>
            <a:lvl1pPr marL="0" indent="0" algn="l" defTabSz="914400" rtl="0" eaLnBrk="1" latinLnBrk="0" hangingPunct="1">
              <a:lnSpc>
                <a:spcPct val="90000"/>
              </a:lnSpc>
              <a:spcBef>
                <a:spcPts val="1800"/>
              </a:spcBef>
              <a:buClr>
                <a:srgbClr val="E12726"/>
              </a:buClr>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en-US" sz="2000" kern="1200">
                <a:solidFill>
                  <a:prstClr val="black"/>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en-US" sz="1800" kern="1200">
                <a:solidFill>
                  <a:prstClr val="black"/>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accent6">
                    <a:lumMod val="50000"/>
                  </a:schemeClr>
                </a:solidFill>
                <a:latin typeface="Calibri" charset="0"/>
                <a:cs typeface="Calibri" charset="0"/>
              </a:rPr>
              <a:t>A</a:t>
            </a:r>
            <a:r>
              <a:rPr lang="en-US" dirty="0">
                <a:solidFill>
                  <a:schemeClr val="accent6">
                    <a:lumMod val="50000"/>
                  </a:schemeClr>
                </a:solidFill>
                <a:latin typeface="Calibri" charset="0"/>
                <a:cs typeface="Calibri" charset="0"/>
              </a:rPr>
              <a:t>utomated </a:t>
            </a:r>
            <a:r>
              <a:rPr lang="en-US" b="1" dirty="0">
                <a:solidFill>
                  <a:schemeClr val="accent6">
                    <a:lumMod val="50000"/>
                  </a:schemeClr>
                </a:solidFill>
                <a:latin typeface="Calibri" charset="0"/>
                <a:cs typeface="Calibri" charset="0"/>
              </a:rPr>
              <a:t>D</a:t>
            </a:r>
            <a:r>
              <a:rPr lang="en-US" dirty="0">
                <a:solidFill>
                  <a:schemeClr val="accent6">
                    <a:lumMod val="50000"/>
                  </a:schemeClr>
                </a:solidFill>
                <a:latin typeface="Calibri" charset="0"/>
                <a:cs typeface="Calibri" charset="0"/>
              </a:rPr>
              <a:t>elivery of </a:t>
            </a:r>
            <a:r>
              <a:rPr lang="en-US" b="1" dirty="0">
                <a:solidFill>
                  <a:schemeClr val="accent6">
                    <a:lumMod val="50000"/>
                  </a:schemeClr>
                </a:solidFill>
                <a:latin typeface="Calibri" charset="0"/>
                <a:cs typeface="Calibri" charset="0"/>
              </a:rPr>
              <a:t>A</a:t>
            </a:r>
            <a:r>
              <a:rPr lang="en-US" dirty="0">
                <a:solidFill>
                  <a:schemeClr val="accent6">
                    <a:lumMod val="50000"/>
                  </a:schemeClr>
                </a:solidFill>
                <a:latin typeface="Calibri" charset="0"/>
                <a:cs typeface="Calibri" charset="0"/>
              </a:rPr>
              <a:t>lerts on </a:t>
            </a:r>
            <a:r>
              <a:rPr lang="en-US" b="1" dirty="0">
                <a:solidFill>
                  <a:schemeClr val="accent6">
                    <a:lumMod val="50000"/>
                  </a:schemeClr>
                </a:solidFill>
                <a:latin typeface="Calibri" charset="0"/>
                <a:cs typeface="Calibri" charset="0"/>
              </a:rPr>
              <a:t>M</a:t>
            </a:r>
            <a:r>
              <a:rPr lang="en-US" dirty="0">
                <a:solidFill>
                  <a:schemeClr val="accent6">
                    <a:lumMod val="50000"/>
                  </a:schemeClr>
                </a:solidFill>
                <a:latin typeface="Calibri" charset="0"/>
                <a:cs typeface="Calibri" charset="0"/>
              </a:rPr>
              <a:t>issing children</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9637" y="5444984"/>
            <a:ext cx="1126228" cy="1211225"/>
          </a:xfrm>
          <a:prstGeom prst="rect">
            <a:avLst/>
          </a:prstGeom>
        </p:spPr>
      </p:pic>
      <p:sp>
        <p:nvSpPr>
          <p:cNvPr id="5" name="TextBox 4"/>
          <p:cNvSpPr txBox="1"/>
          <p:nvPr/>
        </p:nvSpPr>
        <p:spPr>
          <a:xfrm>
            <a:off x="295946" y="5004562"/>
            <a:ext cx="5093472" cy="914400"/>
          </a:xfrm>
          <a:prstGeom prst="rect">
            <a:avLst/>
          </a:prstGeom>
          <a:noFill/>
        </p:spPr>
        <p:txBody>
          <a:bodyPr wrap="none" lIns="0" tIns="0" rIns="0" bIns="0" rtlCol="0">
            <a:noAutofit/>
          </a:bodyPr>
          <a:lstStyle/>
          <a:p>
            <a:pPr algn="l"/>
            <a:endParaRPr lang="en-US" sz="1400" dirty="0"/>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54008" y="5902184"/>
            <a:ext cx="2958547" cy="80034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445" y="5473317"/>
            <a:ext cx="3133344" cy="1305560"/>
          </a:xfrm>
          <a:prstGeom prst="rect">
            <a:avLst/>
          </a:prstGeom>
        </p:spPr>
      </p:pic>
    </p:spTree>
    <p:extLst>
      <p:ext uri="{BB962C8B-B14F-4D97-AF65-F5344CB8AC3E}">
        <p14:creationId xmlns:p14="http://schemas.microsoft.com/office/powerpoint/2010/main" val="1338463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43A9F6-9789-4C8D-B9E6-0BE7F7B25E91}"/>
              </a:ext>
            </a:extLst>
          </p:cNvPr>
          <p:cNvSpPr/>
          <p:nvPr/>
        </p:nvSpPr>
        <p:spPr>
          <a:xfrm>
            <a:off x="8626022" y="-529"/>
            <a:ext cx="3556453"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Title 1"/>
          <p:cNvSpPr txBox="1">
            <a:spLocks/>
          </p:cNvSpPr>
          <p:nvPr/>
        </p:nvSpPr>
        <p:spPr>
          <a:xfrm>
            <a:off x="282388" y="171465"/>
            <a:ext cx="10212240" cy="750756"/>
          </a:xfrm>
          <a:prstGeom prst="rect">
            <a:avLst/>
          </a:prstGeom>
        </p:spPr>
        <p:txBody>
          <a:bodyPr vert="horz" lIns="0" tIns="0" rIns="0" bIns="0" rtlCol="0" anchor="ctr">
            <a:noAutofit/>
          </a:bodyPr>
          <a:lstStyle>
            <a:lvl1pPr marL="0" algn="l" defTabSz="914377" rtl="0" eaLnBrk="1" latinLnBrk="0" hangingPunct="1">
              <a:lnSpc>
                <a:spcPct val="90000"/>
              </a:lnSpc>
              <a:spcBef>
                <a:spcPct val="0"/>
              </a:spcBef>
              <a:buNone/>
              <a:defRPr lang="en-US" sz="2800" kern="1200" dirty="0">
                <a:solidFill>
                  <a:schemeClr val="accent1"/>
                </a:solidFill>
                <a:effectLst/>
                <a:latin typeface="+mj-lt"/>
                <a:ea typeface="+mj-ea"/>
                <a:cs typeface="+mj-cs"/>
              </a:defRPr>
            </a:lvl1pPr>
          </a:lstStyle>
          <a:p>
            <a:r>
              <a:rPr lang="en-US" sz="3200" dirty="0"/>
              <a:t>Join in the effort to help find missing children</a:t>
            </a:r>
          </a:p>
        </p:txBody>
      </p:sp>
      <p:sp>
        <p:nvSpPr>
          <p:cNvPr id="13" name="Slide Number Placeholder 1"/>
          <p:cNvSpPr txBox="1">
            <a:spLocks/>
          </p:cNvSpPr>
          <p:nvPr/>
        </p:nvSpPr>
        <p:spPr>
          <a:xfrm>
            <a:off x="0" y="6492875"/>
            <a:ext cx="398036" cy="365125"/>
          </a:xfrm>
          <a:prstGeom prst="rect">
            <a:avLst/>
          </a:prstGeom>
        </p:spPr>
        <p:txBody>
          <a:bodyPr vert="horz" lIns="0" tIns="0" rIns="0" bIns="0" rtlCol="0" anchor="ctr"/>
          <a:lstStyle>
            <a:defPPr>
              <a:defRPr lang="en-US"/>
            </a:defPPr>
            <a:lvl1pPr algn="ctr">
              <a:defRPr kumimoji="0" lang="en-US" sz="1200" b="1" i="0" u="none" strike="noStrike" cap="none" spc="0" normalizeH="0" baseline="0" smtClean="0">
                <a:ln>
                  <a:noFill/>
                </a:ln>
                <a:solidFill>
                  <a:prstClr val="black"/>
                </a:solidFill>
                <a:effectLst/>
                <a:uLnTx/>
                <a:uFillTx/>
                <a:latin typeface="Calibri"/>
              </a:defRPr>
            </a:lvl1pPr>
          </a:lstStyle>
          <a:p>
            <a:fld id="{6FE306A7-A228-4E07-8D4E-C1DA2C3F3993}" type="slidenum">
              <a:rPr lang="en-US" sz="1050" b="0">
                <a:latin typeface="+mn-lt"/>
              </a:rPr>
              <a:pPr/>
              <a:t>10</a:t>
            </a:fld>
            <a:endParaRPr lang="en-US" sz="1050" b="0" dirty="0">
              <a:latin typeface="+mn-lt"/>
            </a:endParaRPr>
          </a:p>
        </p:txBody>
      </p:sp>
      <p:pic>
        <p:nvPicPr>
          <p:cNvPr id="14" name="Picture 13">
            <a:extLst>
              <a:ext uri="{FF2B5EF4-FFF2-40B4-BE49-F238E27FC236}">
                <a16:creationId xmlns:a16="http://schemas.microsoft.com/office/drawing/2014/main" id="{91D9D8F7-F6C4-494C-ADAD-B010A7428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547" y="269441"/>
            <a:ext cx="3133344" cy="1305560"/>
          </a:xfrm>
          <a:prstGeom prst="rect">
            <a:avLst/>
          </a:prstGeom>
        </p:spPr>
      </p:pic>
      <p:sp>
        <p:nvSpPr>
          <p:cNvPr id="2" name="Rectangle 1">
            <a:extLst>
              <a:ext uri="{FF2B5EF4-FFF2-40B4-BE49-F238E27FC236}">
                <a16:creationId xmlns:a16="http://schemas.microsoft.com/office/drawing/2014/main" id="{98AA0E59-B1C6-48EF-9050-DF63C28F2334}"/>
              </a:ext>
            </a:extLst>
          </p:cNvPr>
          <p:cNvSpPr/>
          <p:nvPr/>
        </p:nvSpPr>
        <p:spPr>
          <a:xfrm>
            <a:off x="282388" y="1181787"/>
            <a:ext cx="8223437" cy="4909036"/>
          </a:xfrm>
          <a:prstGeom prst="rect">
            <a:avLst/>
          </a:prstGeom>
        </p:spPr>
        <p:txBody>
          <a:bodyPr wrap="square">
            <a:spAutoFit/>
          </a:bodyPr>
          <a:lstStyle/>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The ADAM Program was launched in November 2000 and donated by LexisNexis® Risk Solutions to the National Center for Missing &amp; Exploited Children, (NCMEC).</a:t>
            </a:r>
          </a:p>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NCMEC uses the ADAM Program to quickly distribute a poster of a missing child, targeting a specific search area. </a:t>
            </a:r>
          </a:p>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Time is of the essence when a child is missing and photos play a critical role in the recovery efforts.  </a:t>
            </a:r>
          </a:p>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The community can help in the recovery of missing children by signing up for free to receive missing child alerts in their area.</a:t>
            </a:r>
          </a:p>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The public, including business and individuals can signup at </a:t>
            </a:r>
            <a:r>
              <a:rPr lang="en-US" sz="2000" dirty="0">
                <a:latin typeface="Calibri" panose="020F0502020204030204" pitchFamily="34" charset="0"/>
                <a:ea typeface="Calibri" panose="020F0502020204030204" pitchFamily="34" charset="0"/>
                <a:hlinkClick r:id="rId4"/>
              </a:rPr>
              <a:t>adamprogram.com</a:t>
            </a:r>
            <a:endParaRPr lang="en-US" sz="2000" dirty="0">
              <a:latin typeface="Calibri" panose="020F0502020204030204" pitchFamily="34" charset="0"/>
              <a:ea typeface="Calibri" panose="020F0502020204030204" pitchFamily="34" charset="0"/>
            </a:endParaRPr>
          </a:p>
          <a:p>
            <a:pPr marL="285750" indent="-285750">
              <a:spcBef>
                <a:spcPts val="600"/>
              </a:spcBef>
              <a:spcAft>
                <a:spcPts val="1200"/>
              </a:spcAft>
              <a:buClr>
                <a:schemeClr val="tx1"/>
              </a:buClr>
              <a:buFont typeface="Arial" panose="020B0604020202020204" pitchFamily="34" charset="0"/>
              <a:buChar char="•"/>
            </a:pPr>
            <a:r>
              <a:rPr lang="en-US" sz="2000" dirty="0">
                <a:latin typeface="Calibri" panose="020F0502020204030204" pitchFamily="34" charset="0"/>
                <a:ea typeface="Calibri" panose="020F0502020204030204" pitchFamily="34" charset="0"/>
              </a:rPr>
              <a:t>Thank you for your interest and support in this important cause.</a:t>
            </a:r>
          </a:p>
        </p:txBody>
      </p:sp>
      <p:pic>
        <p:nvPicPr>
          <p:cNvPr id="15" name="Picture 14">
            <a:extLst>
              <a:ext uri="{FF2B5EF4-FFF2-40B4-BE49-F238E27FC236}">
                <a16:creationId xmlns:a16="http://schemas.microsoft.com/office/drawing/2014/main" id="{F9AF570E-4ED1-44BA-82FA-6CEC22E3E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1514" y="1836222"/>
            <a:ext cx="1126228" cy="1211225"/>
          </a:xfrm>
          <a:prstGeom prst="rect">
            <a:avLst/>
          </a:prstGeom>
        </p:spPr>
      </p:pic>
      <p:sp>
        <p:nvSpPr>
          <p:cNvPr id="18" name="Rectangle 17">
            <a:extLst>
              <a:ext uri="{FF2B5EF4-FFF2-40B4-BE49-F238E27FC236}">
                <a16:creationId xmlns:a16="http://schemas.microsoft.com/office/drawing/2014/main" id="{DC0550F2-6430-4291-AD99-FC47F8E80A03}"/>
              </a:ext>
            </a:extLst>
          </p:cNvPr>
          <p:cNvSpPr/>
          <p:nvPr/>
        </p:nvSpPr>
        <p:spPr>
          <a:xfrm>
            <a:off x="9635938" y="3917516"/>
            <a:ext cx="2556062" cy="2940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0" name="TextBox 19">
            <a:extLst>
              <a:ext uri="{FF2B5EF4-FFF2-40B4-BE49-F238E27FC236}">
                <a16:creationId xmlns:a16="http://schemas.microsoft.com/office/drawing/2014/main" id="{8A9791F6-271A-43D8-8658-C81DCF356704}"/>
              </a:ext>
            </a:extLst>
          </p:cNvPr>
          <p:cNvSpPr txBox="1"/>
          <p:nvPr/>
        </p:nvSpPr>
        <p:spPr>
          <a:xfrm>
            <a:off x="9261432" y="3599938"/>
            <a:ext cx="2546503" cy="400110"/>
          </a:xfrm>
          <a:prstGeom prst="rect">
            <a:avLst/>
          </a:prstGeom>
          <a:noFill/>
        </p:spPr>
        <p:txBody>
          <a:bodyPr wrap="square" rtlCol="0">
            <a:spAutoFit/>
          </a:bodyPr>
          <a:lstStyle/>
          <a:p>
            <a:pPr algn="ctr"/>
            <a:r>
              <a:rPr lang="en-US" sz="2000" dirty="0"/>
              <a:t>For more information</a:t>
            </a:r>
          </a:p>
        </p:txBody>
      </p:sp>
      <p:pic>
        <p:nvPicPr>
          <p:cNvPr id="22" name="Graphic 21" descr="Play">
            <a:hlinkClick r:id="rId6"/>
            <a:extLst>
              <a:ext uri="{FF2B5EF4-FFF2-40B4-BE49-F238E27FC236}">
                <a16:creationId xmlns:a16="http://schemas.microsoft.com/office/drawing/2014/main" id="{95A442F6-864F-4D3D-9ADA-61A48F3C38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2027" y="4376353"/>
            <a:ext cx="226785" cy="226785"/>
          </a:xfrm>
          <a:prstGeom prst="rect">
            <a:avLst/>
          </a:prstGeom>
        </p:spPr>
      </p:pic>
      <p:sp>
        <p:nvSpPr>
          <p:cNvPr id="23" name="Rectangle 22">
            <a:extLst>
              <a:ext uri="{FF2B5EF4-FFF2-40B4-BE49-F238E27FC236}">
                <a16:creationId xmlns:a16="http://schemas.microsoft.com/office/drawing/2014/main" id="{93EAF1A4-ECDA-42B4-AC99-B8B89D499505}"/>
              </a:ext>
            </a:extLst>
          </p:cNvPr>
          <p:cNvSpPr/>
          <p:nvPr/>
        </p:nvSpPr>
        <p:spPr>
          <a:xfrm>
            <a:off x="9558812" y="4267487"/>
            <a:ext cx="2343150" cy="461665"/>
          </a:xfrm>
          <a:prstGeom prst="rect">
            <a:avLst/>
          </a:prstGeom>
        </p:spPr>
        <p:txBody>
          <a:bodyPr wrap="square">
            <a:spAutoFit/>
          </a:bodyPr>
          <a:lstStyle/>
          <a:p>
            <a:r>
              <a:rPr lang="en-US" sz="1200" dirty="0"/>
              <a:t>Watch this video featuring  the NCMEC Co-Founder, John Walsh</a:t>
            </a:r>
          </a:p>
        </p:txBody>
      </p:sp>
      <p:pic>
        <p:nvPicPr>
          <p:cNvPr id="25" name="Graphic 24" descr="List">
            <a:hlinkClick r:id="rId9"/>
            <a:extLst>
              <a:ext uri="{FF2B5EF4-FFF2-40B4-BE49-F238E27FC236}">
                <a16:creationId xmlns:a16="http://schemas.microsoft.com/office/drawing/2014/main" id="{098754A6-316E-4240-9B3F-86ECA644C0F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99502" y="5030583"/>
            <a:ext cx="307762" cy="307762"/>
          </a:xfrm>
          <a:prstGeom prst="rect">
            <a:avLst/>
          </a:prstGeom>
        </p:spPr>
      </p:pic>
      <p:sp>
        <p:nvSpPr>
          <p:cNvPr id="26" name="Rectangle 25">
            <a:extLst>
              <a:ext uri="{FF2B5EF4-FFF2-40B4-BE49-F238E27FC236}">
                <a16:creationId xmlns:a16="http://schemas.microsoft.com/office/drawing/2014/main" id="{7DEFD515-8020-4222-8F70-BF7E50AAA3C4}"/>
              </a:ext>
            </a:extLst>
          </p:cNvPr>
          <p:cNvSpPr/>
          <p:nvPr/>
        </p:nvSpPr>
        <p:spPr>
          <a:xfrm>
            <a:off x="9558812" y="5055514"/>
            <a:ext cx="2121940" cy="276999"/>
          </a:xfrm>
          <a:prstGeom prst="rect">
            <a:avLst/>
          </a:prstGeom>
        </p:spPr>
        <p:txBody>
          <a:bodyPr wrap="square">
            <a:spAutoFit/>
          </a:bodyPr>
          <a:lstStyle/>
          <a:p>
            <a:r>
              <a:rPr lang="en-US" sz="1200" dirty="0"/>
              <a:t>Download the postcard</a:t>
            </a:r>
          </a:p>
        </p:txBody>
      </p:sp>
      <p:pic>
        <p:nvPicPr>
          <p:cNvPr id="28" name="Graphic 27" descr="Help">
            <a:hlinkClick r:id="rId12"/>
            <a:extLst>
              <a:ext uri="{FF2B5EF4-FFF2-40B4-BE49-F238E27FC236}">
                <a16:creationId xmlns:a16="http://schemas.microsoft.com/office/drawing/2014/main" id="{92DCB222-3E13-45D4-B924-E9B9A5AEE59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99502" y="5690846"/>
            <a:ext cx="307762" cy="307762"/>
          </a:xfrm>
          <a:prstGeom prst="rect">
            <a:avLst/>
          </a:prstGeom>
        </p:spPr>
      </p:pic>
      <p:sp>
        <p:nvSpPr>
          <p:cNvPr id="29" name="Rectangle 28">
            <a:extLst>
              <a:ext uri="{FF2B5EF4-FFF2-40B4-BE49-F238E27FC236}">
                <a16:creationId xmlns:a16="http://schemas.microsoft.com/office/drawing/2014/main" id="{EB999A8B-5339-413B-9B4F-3334C7D09E2A}"/>
              </a:ext>
            </a:extLst>
          </p:cNvPr>
          <p:cNvSpPr/>
          <p:nvPr/>
        </p:nvSpPr>
        <p:spPr>
          <a:xfrm>
            <a:off x="9572433" y="5721609"/>
            <a:ext cx="2343149" cy="276999"/>
          </a:xfrm>
          <a:prstGeom prst="rect">
            <a:avLst/>
          </a:prstGeom>
        </p:spPr>
        <p:txBody>
          <a:bodyPr wrap="square">
            <a:spAutoFit/>
          </a:bodyPr>
          <a:lstStyle/>
          <a:p>
            <a:r>
              <a:rPr lang="en-US" sz="1200" dirty="0"/>
              <a:t>Learn more at adamprogram.com</a:t>
            </a:r>
          </a:p>
        </p:txBody>
      </p:sp>
      <p:sp>
        <p:nvSpPr>
          <p:cNvPr id="4" name="Rectangle 3">
            <a:extLst>
              <a:ext uri="{FF2B5EF4-FFF2-40B4-BE49-F238E27FC236}">
                <a16:creationId xmlns:a16="http://schemas.microsoft.com/office/drawing/2014/main" id="{D4A5CEA0-A064-43B4-8BD8-887BE1D549DF}"/>
              </a:ext>
            </a:extLst>
          </p:cNvPr>
          <p:cNvSpPr/>
          <p:nvPr/>
        </p:nvSpPr>
        <p:spPr>
          <a:xfrm>
            <a:off x="9159756" y="3434151"/>
            <a:ext cx="2749856" cy="278226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Tree>
    <p:extLst>
      <p:ext uri="{BB962C8B-B14F-4D97-AF65-F5344CB8AC3E}">
        <p14:creationId xmlns:p14="http://schemas.microsoft.com/office/powerpoint/2010/main" val="371036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9C9CD4E-E0A6-4F52-B8F0-695F58877A4C}"/>
              </a:ext>
            </a:extLst>
          </p:cNvPr>
          <p:cNvSpPr/>
          <p:nvPr/>
        </p:nvSpPr>
        <p:spPr>
          <a:xfrm>
            <a:off x="333371" y="356071"/>
            <a:ext cx="5565774" cy="61804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4" name="Slide Number Placeholder 3">
            <a:extLst>
              <a:ext uri="{FF2B5EF4-FFF2-40B4-BE49-F238E27FC236}">
                <a16:creationId xmlns:a16="http://schemas.microsoft.com/office/drawing/2014/main" id="{23879711-F063-4B52-B979-1B66CD7A307F}"/>
              </a:ext>
            </a:extLst>
          </p:cNvPr>
          <p:cNvSpPr>
            <a:spLocks noGrp="1"/>
          </p:cNvSpPr>
          <p:nvPr>
            <p:ph type="sldNum" sz="quarter" idx="12"/>
          </p:nvPr>
        </p:nvSpPr>
        <p:spPr/>
        <p:txBody>
          <a:bodyPr/>
          <a:lstStyle/>
          <a:p>
            <a:pPr algn="r"/>
            <a:fld id="{6FE306A7-A228-4E07-8D4E-C1DA2C3F3993}" type="slidenum">
              <a:rPr lang="en-US" smtClean="0"/>
              <a:pPr algn="r"/>
              <a:t>2</a:t>
            </a:fld>
            <a:endParaRPr lang="en-US" dirty="0"/>
          </a:p>
        </p:txBody>
      </p:sp>
      <p:sp>
        <p:nvSpPr>
          <p:cNvPr id="5" name="Rectangle 4">
            <a:extLst>
              <a:ext uri="{FF2B5EF4-FFF2-40B4-BE49-F238E27FC236}">
                <a16:creationId xmlns:a16="http://schemas.microsoft.com/office/drawing/2014/main" id="{773FC82E-1A9D-4464-9998-C4DD60D0CE6A}"/>
              </a:ext>
            </a:extLst>
          </p:cNvPr>
          <p:cNvSpPr/>
          <p:nvPr/>
        </p:nvSpPr>
        <p:spPr>
          <a:xfrm>
            <a:off x="688976" y="2616609"/>
            <a:ext cx="2022155" cy="386248"/>
          </a:xfrm>
          <a:prstGeom prst="rect">
            <a:avLst/>
          </a:prstGeom>
          <a:solidFill>
            <a:srgbClr val="2134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spc="200" dirty="0">
                <a:solidFill>
                  <a:schemeClr val="bg1"/>
                </a:solidFill>
                <a:latin typeface="Source Sans Pro Semibold" panose="020B0603030403020204" pitchFamily="34" charset="0"/>
                <a:ea typeface="Source Sans Pro Semibold" panose="020B0603030403020204" pitchFamily="34" charset="0"/>
              </a:rPr>
              <a:t>OUR VISION</a:t>
            </a:r>
          </a:p>
        </p:txBody>
      </p:sp>
      <p:sp>
        <p:nvSpPr>
          <p:cNvPr id="6" name="Rectangle 5">
            <a:extLst>
              <a:ext uri="{FF2B5EF4-FFF2-40B4-BE49-F238E27FC236}">
                <a16:creationId xmlns:a16="http://schemas.microsoft.com/office/drawing/2014/main" id="{4AD26BDA-F562-49BD-AC4A-A15F3ECE8117}"/>
              </a:ext>
            </a:extLst>
          </p:cNvPr>
          <p:cNvSpPr/>
          <p:nvPr/>
        </p:nvSpPr>
        <p:spPr>
          <a:xfrm>
            <a:off x="3508721" y="2616609"/>
            <a:ext cx="2022155" cy="386248"/>
          </a:xfrm>
          <a:prstGeom prst="rect">
            <a:avLst/>
          </a:prstGeom>
          <a:solidFill>
            <a:srgbClr val="2134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spc="200" dirty="0">
                <a:solidFill>
                  <a:schemeClr val="bg1"/>
                </a:solidFill>
                <a:latin typeface="Source Sans Pro Semibold" panose="020B0603030403020204" pitchFamily="34" charset="0"/>
                <a:ea typeface="Source Sans Pro Semibold" panose="020B0603030403020204" pitchFamily="34" charset="0"/>
              </a:rPr>
              <a:t>OUR MISSION</a:t>
            </a:r>
          </a:p>
        </p:txBody>
      </p:sp>
      <p:sp>
        <p:nvSpPr>
          <p:cNvPr id="7" name="Content Placeholder 11">
            <a:extLst>
              <a:ext uri="{FF2B5EF4-FFF2-40B4-BE49-F238E27FC236}">
                <a16:creationId xmlns:a16="http://schemas.microsoft.com/office/drawing/2014/main" id="{1CE7CB98-E708-4861-9B1A-60B7CB2581F1}"/>
              </a:ext>
            </a:extLst>
          </p:cNvPr>
          <p:cNvSpPr txBox="1">
            <a:spLocks/>
          </p:cNvSpPr>
          <p:nvPr/>
        </p:nvSpPr>
        <p:spPr>
          <a:xfrm>
            <a:off x="6409756" y="561841"/>
            <a:ext cx="5565755" cy="5681472"/>
          </a:xfrm>
          <a:prstGeom prst="rect">
            <a:avLst/>
          </a:prstGeom>
        </p:spPr>
        <p:txBody>
          <a:bodyPr lIns="0" rIns="0" numCol="1" spcCol="457200" anchor="ctr">
            <a:no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1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300"/>
              </a:spcAft>
              <a:buClrTx/>
              <a:buNone/>
              <a:defRPr/>
            </a:pPr>
            <a:r>
              <a:rPr lang="en-US" sz="2100" dirty="0">
                <a:solidFill>
                  <a:srgbClr val="213469"/>
                </a:solidFill>
                <a:latin typeface="Source Sans Pro Light" panose="020B0403030403020204" pitchFamily="34" charset="0"/>
                <a:ea typeface="Source Sans Pro Light" panose="020B0403030403020204" pitchFamily="34" charset="0"/>
              </a:rPr>
              <a:t>We are an industry leader</a:t>
            </a:r>
          </a:p>
          <a:p>
            <a:pPr marL="0" indent="0">
              <a:lnSpc>
                <a:spcPct val="105000"/>
              </a:lnSpc>
              <a:spcBef>
                <a:spcPts val="0"/>
              </a:spcBef>
              <a:spcAft>
                <a:spcPts val="1200"/>
              </a:spcAft>
              <a:buClrTx/>
              <a:buNone/>
            </a:pPr>
            <a:r>
              <a:rPr lang="en-US" sz="1400" dirty="0">
                <a:solidFill>
                  <a:schemeClr val="tx1">
                    <a:lumMod val="75000"/>
                    <a:lumOff val="25000"/>
                  </a:schemeClr>
                </a:solidFill>
                <a:latin typeface="Source Sans Pro" panose="020B0503030403020204" pitchFamily="34" charset="0"/>
                <a:ea typeface="Source Sans Pro" panose="020B0503030403020204" pitchFamily="34" charset="0"/>
              </a:rPr>
              <a:t>LexisNexis Risk Solutions is the trusted data analytics provider for organizations seeking actionable insights to manage risks, find opportunities and improve results. We deliver targeted solutions that empower well-informed decisions while upholding the highest standards for security and privacy. </a:t>
            </a:r>
          </a:p>
          <a:p>
            <a:pPr marL="0" lvl="0" indent="0">
              <a:lnSpc>
                <a:spcPct val="100000"/>
              </a:lnSpc>
              <a:spcBef>
                <a:spcPts val="1200"/>
              </a:spcBef>
              <a:spcAft>
                <a:spcPts val="300"/>
              </a:spcAft>
              <a:buClrTx/>
              <a:buNone/>
              <a:defRPr/>
            </a:pPr>
            <a:r>
              <a:rPr lang="en-US" sz="2100" dirty="0">
                <a:solidFill>
                  <a:srgbClr val="213469"/>
                </a:solidFill>
                <a:latin typeface="Source Sans Pro Light" panose="020B0403030403020204" pitchFamily="34" charset="0"/>
                <a:ea typeface="Source Sans Pro Light" panose="020B0403030403020204" pitchFamily="34" charset="0"/>
              </a:rPr>
              <a:t>Our data, analytics and technology</a:t>
            </a:r>
          </a:p>
          <a:p>
            <a:pPr marL="0" lvl="0" indent="0">
              <a:lnSpc>
                <a:spcPct val="105000"/>
              </a:lnSpc>
              <a:spcBef>
                <a:spcPts val="0"/>
              </a:spcBef>
              <a:spcAft>
                <a:spcPts val="1200"/>
              </a:spcAft>
              <a:buClrTx/>
              <a:buNone/>
            </a:pPr>
            <a:r>
              <a:rPr lang="en-US" sz="1400" dirty="0">
                <a:solidFill>
                  <a:prstClr val="black">
                    <a:lumMod val="75000"/>
                    <a:lumOff val="25000"/>
                  </a:prstClr>
                </a:solidFill>
                <a:latin typeface="Source Sans Pro" panose="020B0503030403020204" pitchFamily="34" charset="0"/>
                <a:ea typeface="Source Sans Pro" panose="020B0503030403020204" pitchFamily="34" charset="0"/>
              </a:rPr>
              <a:t>LexisNexis Risk Solutions leverages its industry-leading Big Data computing platform, HPCC Systems®, with vast data assets, proprietary advanced linking technology, and a sophisticated analytics platform to drive decision intelligence for our customers, enabling businesses of all sizes to turn their data into actionable insights and improve time-to-results and decisions.</a:t>
            </a:r>
          </a:p>
          <a:p>
            <a:pPr marL="0" lvl="0" indent="0">
              <a:lnSpc>
                <a:spcPct val="105000"/>
              </a:lnSpc>
              <a:spcBef>
                <a:spcPts val="0"/>
              </a:spcBef>
              <a:spcAft>
                <a:spcPts val="1200"/>
              </a:spcAft>
              <a:buClrTx/>
              <a:buNone/>
            </a:pPr>
            <a:r>
              <a:rPr lang="en-US" sz="1400" dirty="0">
                <a:solidFill>
                  <a:prstClr val="black">
                    <a:lumMod val="75000"/>
                    <a:lumOff val="25000"/>
                  </a:prstClr>
                </a:solidFill>
                <a:latin typeface="Source Sans Pro" panose="020B0503030403020204" pitchFamily="34" charset="0"/>
                <a:ea typeface="Source Sans Pro" panose="020B0503030403020204" pitchFamily="34" charset="0"/>
              </a:rPr>
              <a:t>HPCC Systems is also open source, free to use, and easy to learn.</a:t>
            </a:r>
          </a:p>
          <a:p>
            <a:pPr marL="0" indent="0">
              <a:lnSpc>
                <a:spcPct val="105000"/>
              </a:lnSpc>
              <a:spcBef>
                <a:spcPts val="1200"/>
              </a:spcBef>
              <a:spcAft>
                <a:spcPts val="300"/>
              </a:spcAft>
              <a:buClrTx/>
              <a:buNone/>
            </a:pPr>
            <a:r>
              <a:rPr lang="en-US" sz="2100" dirty="0">
                <a:solidFill>
                  <a:srgbClr val="213469"/>
                </a:solidFill>
                <a:latin typeface="Source Sans Pro Light" panose="020B0403030403020204" pitchFamily="34" charset="0"/>
                <a:ea typeface="Source Sans Pro Light" panose="020B0403030403020204" pitchFamily="34" charset="0"/>
              </a:rPr>
              <a:t>Explore our passion for discovery</a:t>
            </a:r>
          </a:p>
          <a:p>
            <a:pPr marL="0" indent="0">
              <a:lnSpc>
                <a:spcPct val="105000"/>
              </a:lnSpc>
              <a:spcBef>
                <a:spcPts val="0"/>
              </a:spcBef>
              <a:spcAft>
                <a:spcPts val="300"/>
              </a:spcAft>
              <a:buClrTx/>
              <a:buNone/>
            </a:pPr>
            <a:r>
              <a:rPr lang="en-US" sz="1400" dirty="0">
                <a:solidFill>
                  <a:schemeClr val="tx1">
                    <a:lumMod val="75000"/>
                    <a:lumOff val="25000"/>
                  </a:schemeClr>
                </a:solidFill>
                <a:latin typeface="Source Sans Pro" panose="020B0503030403020204" pitchFamily="34" charset="0"/>
                <a:ea typeface="Source Sans Pro" panose="020B0503030403020204" pitchFamily="34" charset="0"/>
              </a:rPr>
              <a:t>Global companies and governmental entities rely on LexisNexis Risk Solutions to solve their most complex data challenges. Our employees collaborate to reduce risks and create opportunities for customers in more than 100 countries. We’re adaptable, curious and ambitious. We provide employees the freedom to drive change, the trust to find their own path, and the space to explore more</a:t>
            </a:r>
            <a:endParaRPr lang="en-US" sz="1400" dirty="0">
              <a:solidFill>
                <a:prstClr val="black">
                  <a:lumMod val="75000"/>
                  <a:lumOff val="25000"/>
                </a:prstClr>
              </a:solidFill>
              <a:latin typeface="Source Sans Pro" panose="020B0503030403020204" pitchFamily="34" charset="0"/>
              <a:ea typeface="Source Sans Pro" panose="020B0503030403020204" pitchFamily="34" charset="0"/>
            </a:endParaRPr>
          </a:p>
          <a:p>
            <a:pPr marL="0" lvl="0" indent="0">
              <a:lnSpc>
                <a:spcPct val="105000"/>
              </a:lnSpc>
              <a:spcBef>
                <a:spcPts val="0"/>
              </a:spcBef>
              <a:spcAft>
                <a:spcPts val="1200"/>
              </a:spcAft>
              <a:buClrTx/>
              <a:buNone/>
            </a:pPr>
            <a:endParaRPr lang="en-US" sz="1400" dirty="0">
              <a:solidFill>
                <a:prstClr val="black">
                  <a:lumMod val="75000"/>
                  <a:lumOff val="25000"/>
                </a:prstClr>
              </a:solidFill>
              <a:latin typeface="Source Sans Pro" panose="020B0503030403020204" pitchFamily="34" charset="0"/>
              <a:ea typeface="Source Sans Pro" panose="020B0503030403020204" pitchFamily="34" charset="0"/>
            </a:endParaRPr>
          </a:p>
        </p:txBody>
      </p:sp>
      <p:sp>
        <p:nvSpPr>
          <p:cNvPr id="3" name="Footer Placeholder 2">
            <a:extLst>
              <a:ext uri="{FF2B5EF4-FFF2-40B4-BE49-F238E27FC236}">
                <a16:creationId xmlns:a16="http://schemas.microsoft.com/office/drawing/2014/main" id="{13243CC0-63F1-4969-B5BC-12C521B83ED0}"/>
              </a:ext>
            </a:extLst>
          </p:cNvPr>
          <p:cNvSpPr>
            <a:spLocks noGrp="1"/>
          </p:cNvSpPr>
          <p:nvPr>
            <p:ph type="ftr" sz="quarter" idx="11"/>
          </p:nvPr>
        </p:nvSpPr>
        <p:spPr>
          <a:xfrm>
            <a:off x="6924676" y="6353968"/>
            <a:ext cx="4535916" cy="365125"/>
          </a:xfrm>
          <a:prstGeom prst="rect">
            <a:avLst/>
          </a:prstGeom>
        </p:spPr>
        <p:txBody>
          <a:bodyPr vert="horz" lIns="0" tIns="0" rIns="0" bIns="0" rtlCol="0" anchor="ctr"/>
          <a:lstStyle>
            <a:defPPr>
              <a:defRPr lang="en-US"/>
            </a:defPPr>
            <a:lvl1pPr marL="0" algn="r" defTabSz="914400" rtl="0" eaLnBrk="1" latinLnBrk="0" hangingPunct="1">
              <a:defRPr kumimoji="0" lang="en-US" sz="11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LexisNexis® Risk Solutions Overview - March 2021</a:t>
            </a:r>
          </a:p>
        </p:txBody>
      </p:sp>
      <p:sp>
        <p:nvSpPr>
          <p:cNvPr id="19" name="Rectangle 18">
            <a:extLst>
              <a:ext uri="{FF2B5EF4-FFF2-40B4-BE49-F238E27FC236}">
                <a16:creationId xmlns:a16="http://schemas.microsoft.com/office/drawing/2014/main" id="{1A3B2466-D5EF-4F7A-A92C-C79309C5945C}"/>
              </a:ext>
            </a:extLst>
          </p:cNvPr>
          <p:cNvSpPr/>
          <p:nvPr/>
        </p:nvSpPr>
        <p:spPr>
          <a:xfrm>
            <a:off x="688975" y="3052534"/>
            <a:ext cx="2022145" cy="1250214"/>
          </a:xfrm>
          <a:prstGeom prst="rect">
            <a:avLst/>
          </a:prstGeom>
        </p:spPr>
        <p:txBody>
          <a:bodyPr wrap="square" lIns="0" rIns="0">
            <a:spAutoFit/>
          </a:bodyPr>
          <a:lstStyle/>
          <a:p>
            <a:pPr>
              <a:lnSpc>
                <a:spcPct val="120000"/>
              </a:lnSpc>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To inspire insightful decisions in a world </a:t>
            </a:r>
            <a:b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b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of hidden risks and opportunities.</a:t>
            </a:r>
          </a:p>
        </p:txBody>
      </p:sp>
      <p:cxnSp>
        <p:nvCxnSpPr>
          <p:cNvPr id="23" name="Straight Connector 22">
            <a:extLst>
              <a:ext uri="{FF2B5EF4-FFF2-40B4-BE49-F238E27FC236}">
                <a16:creationId xmlns:a16="http://schemas.microsoft.com/office/drawing/2014/main" id="{126F679B-D8E1-48AD-8A32-4A91E773A189}"/>
              </a:ext>
            </a:extLst>
          </p:cNvPr>
          <p:cNvCxnSpPr>
            <a:cxnSpLocks/>
          </p:cNvCxnSpPr>
          <p:nvPr/>
        </p:nvCxnSpPr>
        <p:spPr>
          <a:xfrm>
            <a:off x="3109926" y="2572369"/>
            <a:ext cx="0" cy="1660416"/>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36600CA-FA05-4BCA-ADD5-2E44DC9676CC}"/>
              </a:ext>
            </a:extLst>
          </p:cNvPr>
          <p:cNvSpPr/>
          <p:nvPr/>
        </p:nvSpPr>
        <p:spPr>
          <a:xfrm>
            <a:off x="3508721" y="3052534"/>
            <a:ext cx="2004670" cy="1250214"/>
          </a:xfrm>
          <a:prstGeom prst="rect">
            <a:avLst/>
          </a:prstGeom>
        </p:spPr>
        <p:txBody>
          <a:bodyPr wrap="square" lIns="0" rIns="0">
            <a:spAutoFit/>
          </a:bodyPr>
          <a:lstStyle/>
          <a:p>
            <a:pPr>
              <a:lnSpc>
                <a:spcPct val="120000"/>
              </a:lnSpc>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To provide essential insights to advance </a:t>
            </a:r>
            <a:b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b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and protect people, industry and society.</a:t>
            </a:r>
          </a:p>
        </p:txBody>
      </p:sp>
      <p:sp>
        <p:nvSpPr>
          <p:cNvPr id="13" name="Rectangle 12">
            <a:extLst>
              <a:ext uri="{FF2B5EF4-FFF2-40B4-BE49-F238E27FC236}">
                <a16:creationId xmlns:a16="http://schemas.microsoft.com/office/drawing/2014/main" id="{9D9AB7B9-D4B0-4B9A-B77F-CB0AD455500F}"/>
              </a:ext>
            </a:extLst>
          </p:cNvPr>
          <p:cNvSpPr/>
          <p:nvPr/>
        </p:nvSpPr>
        <p:spPr>
          <a:xfrm>
            <a:off x="-1" y="950298"/>
            <a:ext cx="4236097" cy="14010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accent1"/>
              </a:solidFill>
            </a:endParaRPr>
          </a:p>
        </p:txBody>
      </p:sp>
      <p:sp>
        <p:nvSpPr>
          <p:cNvPr id="14" name="Title 3">
            <a:extLst>
              <a:ext uri="{FF2B5EF4-FFF2-40B4-BE49-F238E27FC236}">
                <a16:creationId xmlns:a16="http://schemas.microsoft.com/office/drawing/2014/main" id="{8CAF4CA6-9D43-4D75-B549-C11EC192ED02}"/>
              </a:ext>
            </a:extLst>
          </p:cNvPr>
          <p:cNvSpPr txBox="1">
            <a:spLocks/>
          </p:cNvSpPr>
          <p:nvPr/>
        </p:nvSpPr>
        <p:spPr>
          <a:xfrm>
            <a:off x="620452" y="1150533"/>
            <a:ext cx="4558037" cy="367945"/>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2600" kern="1200" dirty="0" smtClean="0">
                <a:solidFill>
                  <a:schemeClr val="accent1"/>
                </a:solidFill>
                <a:latin typeface="+mn-lt"/>
                <a:ea typeface="+mn-ea"/>
                <a:cs typeface="+mn-cs"/>
              </a:defRPr>
            </a:lvl1pPr>
          </a:lstStyle>
          <a:p>
            <a:r>
              <a:rPr lang="en-US" sz="4800" dirty="0">
                <a:solidFill>
                  <a:schemeClr val="bg1"/>
                </a:solidFill>
                <a:latin typeface="Source Sans Pro Light" panose="020B0403030403020204" pitchFamily="34" charset="0"/>
                <a:ea typeface="Source Sans Pro Light" panose="020B0403030403020204" pitchFamily="34" charset="0"/>
                <a:cs typeface="+mj-cs"/>
              </a:rPr>
              <a:t>About</a:t>
            </a:r>
            <a:br>
              <a:rPr lang="en-US" sz="4800" dirty="0">
                <a:solidFill>
                  <a:schemeClr val="bg1"/>
                </a:solidFill>
                <a:latin typeface="Source Sans Pro Light" panose="020B0403030403020204" pitchFamily="34" charset="0"/>
                <a:ea typeface="Source Sans Pro Light" panose="020B0403030403020204" pitchFamily="34" charset="0"/>
                <a:cs typeface="+mj-cs"/>
              </a:rPr>
            </a:br>
            <a:r>
              <a:rPr lang="en-US" sz="2400" dirty="0">
                <a:solidFill>
                  <a:schemeClr val="bg1"/>
                </a:solidFill>
                <a:latin typeface="Source Sans Pro SemiBold" panose="020B0603030403020204" pitchFamily="34" charset="0"/>
                <a:ea typeface="Source Sans Pro SemiBold" panose="020B0603030403020204" pitchFamily="34" charset="0"/>
              </a:rPr>
              <a:t>LexisNexis Risk Solutions</a:t>
            </a:r>
            <a:endParaRPr lang="en-US" sz="4800" dirty="0">
              <a:solidFill>
                <a:schemeClr val="bg1"/>
              </a:solidFill>
              <a:latin typeface="Source Sans Pro Light" panose="020B0403030403020204" pitchFamily="34" charset="0"/>
              <a:ea typeface="Source Sans Pro Light" panose="020B0403030403020204" pitchFamily="34" charset="0"/>
              <a:cs typeface="+mj-cs"/>
            </a:endParaRPr>
          </a:p>
        </p:txBody>
      </p:sp>
      <p:sp>
        <p:nvSpPr>
          <p:cNvPr id="16" name="Rectangle 15">
            <a:extLst>
              <a:ext uri="{FF2B5EF4-FFF2-40B4-BE49-F238E27FC236}">
                <a16:creationId xmlns:a16="http://schemas.microsoft.com/office/drawing/2014/main" id="{A5A17E8D-B617-4598-AD2C-14C9E39875C8}"/>
              </a:ext>
            </a:extLst>
          </p:cNvPr>
          <p:cNvSpPr/>
          <p:nvPr/>
        </p:nvSpPr>
        <p:spPr>
          <a:xfrm>
            <a:off x="1888392" y="4577422"/>
            <a:ext cx="2022155" cy="386248"/>
          </a:xfrm>
          <a:prstGeom prst="rect">
            <a:avLst/>
          </a:prstGeom>
          <a:solidFill>
            <a:srgbClr val="2134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spc="200" dirty="0">
                <a:solidFill>
                  <a:schemeClr val="bg1"/>
                </a:solidFill>
                <a:latin typeface="Source Sans Pro Semibold" panose="020B0603030403020204" pitchFamily="34" charset="0"/>
                <a:ea typeface="Source Sans Pro Semibold" panose="020B0603030403020204" pitchFamily="34" charset="0"/>
              </a:rPr>
              <a:t>OUR VALUES</a:t>
            </a:r>
          </a:p>
        </p:txBody>
      </p:sp>
      <p:sp>
        <p:nvSpPr>
          <p:cNvPr id="17" name="Rectangle 16">
            <a:extLst>
              <a:ext uri="{FF2B5EF4-FFF2-40B4-BE49-F238E27FC236}">
                <a16:creationId xmlns:a16="http://schemas.microsoft.com/office/drawing/2014/main" id="{AAB63148-B33B-41AB-984A-9B060E954D6A}"/>
              </a:ext>
            </a:extLst>
          </p:cNvPr>
          <p:cNvSpPr/>
          <p:nvPr/>
        </p:nvSpPr>
        <p:spPr>
          <a:xfrm>
            <a:off x="1788498" y="5036247"/>
            <a:ext cx="4091212" cy="1500283"/>
          </a:xfrm>
          <a:prstGeom prst="rect">
            <a:avLst/>
          </a:prstGeom>
        </p:spPr>
        <p:txBody>
          <a:bodyPr wrap="square" lIns="0" rIns="0">
            <a:spAutoFit/>
          </a:bodyPr>
          <a:lstStyle/>
          <a:p>
            <a:pPr marL="285750" indent="-285750">
              <a:lnSpc>
                <a:spcPct val="120000"/>
              </a:lnSpc>
              <a:buFont typeface="Arial" panose="020B0604020202020204" pitchFamily="34" charset="0"/>
              <a:buChar char="•"/>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Innovative &amp; Enterprising</a:t>
            </a:r>
          </a:p>
          <a:p>
            <a:pPr marL="285750" indent="-285750">
              <a:lnSpc>
                <a:spcPct val="120000"/>
              </a:lnSpc>
              <a:buFont typeface="Arial" panose="020B0604020202020204" pitchFamily="34" charset="0"/>
              <a:buChar char="•"/>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Collaborative &amp; Community-focused</a:t>
            </a:r>
          </a:p>
          <a:p>
            <a:pPr marL="285750" indent="-285750">
              <a:lnSpc>
                <a:spcPct val="120000"/>
              </a:lnSpc>
              <a:buFont typeface="Arial" panose="020B0604020202020204" pitchFamily="34" charset="0"/>
              <a:buChar char="•"/>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Ambitious &amp; Adaptable</a:t>
            </a:r>
          </a:p>
          <a:p>
            <a:pPr marL="285750" indent="-285750">
              <a:lnSpc>
                <a:spcPct val="120000"/>
              </a:lnSpc>
              <a:buFont typeface="Arial" panose="020B0604020202020204" pitchFamily="34" charset="0"/>
              <a:buChar char="•"/>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Respectful &amp; Inclusive</a:t>
            </a:r>
          </a:p>
          <a:p>
            <a:pPr marL="285750" indent="-285750">
              <a:lnSpc>
                <a:spcPct val="120000"/>
              </a:lnSpc>
              <a:buFont typeface="Arial" panose="020B0604020202020204" pitchFamily="34" charset="0"/>
              <a:buChar char="•"/>
            </a:pPr>
            <a:r>
              <a:rPr lang="en-US" sz="1550" i="1" dirty="0">
                <a:solidFill>
                  <a:schemeClr val="tx1">
                    <a:lumMod val="75000"/>
                    <a:lumOff val="25000"/>
                  </a:schemeClr>
                </a:solidFill>
                <a:latin typeface="Droid Serif" panose="02020600060500020200" pitchFamily="18" charset="0"/>
                <a:ea typeface="Droid Serif" panose="02020600060500020200" pitchFamily="18" charset="0"/>
                <a:cs typeface="Droid Serif" panose="02020600060500020200" pitchFamily="18" charset="0"/>
              </a:rPr>
              <a:t>Flexible &amp; Supportive</a:t>
            </a:r>
          </a:p>
        </p:txBody>
      </p:sp>
    </p:spTree>
    <p:extLst>
      <p:ext uri="{BB962C8B-B14F-4D97-AF65-F5344CB8AC3E}">
        <p14:creationId xmlns:p14="http://schemas.microsoft.com/office/powerpoint/2010/main" val="197491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9"/>
            <a:ext cx="11513969" cy="591812"/>
          </a:xfrm>
        </p:spPr>
        <p:txBody>
          <a:bodyPr/>
          <a:lstStyle/>
          <a:p>
            <a:r>
              <a:rPr lang="en-US" dirty="0"/>
              <a:t>National Center for Missing &amp; Exploited Children</a:t>
            </a:r>
          </a:p>
        </p:txBody>
      </p:sp>
      <p:sp>
        <p:nvSpPr>
          <p:cNvPr id="4" name="Content Placeholder 3"/>
          <p:cNvSpPr>
            <a:spLocks noGrp="1"/>
          </p:cNvSpPr>
          <p:nvPr>
            <p:ph sz="half" idx="2"/>
          </p:nvPr>
        </p:nvSpPr>
        <p:spPr>
          <a:xfrm>
            <a:off x="336549" y="968497"/>
            <a:ext cx="6818554" cy="5440301"/>
          </a:xfrm>
        </p:spPr>
        <p:txBody>
          <a:bodyPr>
            <a:noAutofit/>
          </a:bodyPr>
          <a:lstStyle/>
          <a:p>
            <a:pPr>
              <a:spcAft>
                <a:spcPts val="1200"/>
              </a:spcAft>
              <a:buClrTx/>
            </a:pPr>
            <a:r>
              <a:rPr lang="en-US" sz="2000" dirty="0"/>
              <a:t>Co-founded by John and </a:t>
            </a:r>
            <a:r>
              <a:rPr lang="en-US" sz="2000" dirty="0" err="1"/>
              <a:t>Revé</a:t>
            </a:r>
            <a:r>
              <a:rPr lang="en-US" sz="2000" dirty="0"/>
              <a:t> Walsh in 1984 as a private, non-profit organization.</a:t>
            </a:r>
          </a:p>
          <a:p>
            <a:pPr>
              <a:spcAft>
                <a:spcPts val="1200"/>
              </a:spcAft>
              <a:buClrTx/>
            </a:pPr>
            <a:r>
              <a:rPr lang="en-US" sz="2000" dirty="0"/>
              <a:t>Assists law enforcement, families and the professionals who serve them with cases of missing and exploited children. </a:t>
            </a:r>
          </a:p>
          <a:p>
            <a:pPr>
              <a:spcAft>
                <a:spcPts val="1200"/>
              </a:spcAft>
              <a:buClrTx/>
            </a:pPr>
            <a:r>
              <a:rPr lang="en-US" sz="2000" dirty="0"/>
              <a:t>During the last 36 years, NCMEC’s national toll-free hotline has received more than </a:t>
            </a:r>
            <a:r>
              <a:rPr lang="en-US" sz="2000" b="1" dirty="0"/>
              <a:t>5 million calls, </a:t>
            </a:r>
            <a:r>
              <a:rPr lang="en-US" sz="2000" dirty="0"/>
              <a:t>has circulated </a:t>
            </a:r>
            <a:r>
              <a:rPr lang="en-US" sz="2000" b="1" dirty="0"/>
              <a:t>billions</a:t>
            </a:r>
            <a:r>
              <a:rPr lang="en-US" sz="2000" dirty="0"/>
              <a:t> of photos of missing children, assisted law enforcement in the recovery of more than </a:t>
            </a:r>
            <a:r>
              <a:rPr lang="en-US" sz="2000" b="1" dirty="0"/>
              <a:t>341,000</a:t>
            </a:r>
            <a:r>
              <a:rPr lang="en-US" sz="2000" dirty="0"/>
              <a:t> missing children, and facilitated training for more than </a:t>
            </a:r>
            <a:r>
              <a:rPr lang="en-US" sz="2000" b="1" dirty="0"/>
              <a:t>377,000 </a:t>
            </a:r>
            <a:r>
              <a:rPr lang="en-US" sz="2000" dirty="0"/>
              <a:t>law enforcement, criminal/juvenile justice and healthcare professionals.</a:t>
            </a:r>
          </a:p>
          <a:p>
            <a:pPr>
              <a:spcAft>
                <a:spcPts val="1200"/>
              </a:spcAft>
              <a:buClrTx/>
            </a:pPr>
            <a:r>
              <a:rPr lang="en-US" sz="2000" dirty="0"/>
              <a:t>According to the FBI, in 2019 there were </a:t>
            </a:r>
            <a:r>
              <a:rPr lang="en-US" sz="2000" b="1" dirty="0"/>
              <a:t>421,394</a:t>
            </a:r>
            <a:r>
              <a:rPr lang="en-US" sz="2000" dirty="0"/>
              <a:t> NCIC entries for missing children.</a:t>
            </a:r>
          </a:p>
          <a:p>
            <a:pPr>
              <a:spcAft>
                <a:spcPts val="1200"/>
              </a:spcAft>
              <a:buClrTx/>
            </a:pPr>
            <a:r>
              <a:rPr lang="en-US" sz="2000" dirty="0"/>
              <a:t>In 2020 NCMEC assisted law enforcement and families with more than </a:t>
            </a:r>
            <a:r>
              <a:rPr lang="en-US" sz="2000" b="1" dirty="0"/>
              <a:t>29,800</a:t>
            </a:r>
            <a:r>
              <a:rPr lang="en-US" sz="2000" dirty="0"/>
              <a:t> cases of missing children.</a:t>
            </a:r>
          </a:p>
          <a:p>
            <a:pPr>
              <a:spcAft>
                <a:spcPts val="1200"/>
              </a:spcAft>
            </a:pPr>
            <a:endParaRPr lang="en-US" sz="2000" dirty="0"/>
          </a:p>
        </p:txBody>
      </p:sp>
      <p:sp>
        <p:nvSpPr>
          <p:cNvPr id="11" name="TextBox 10"/>
          <p:cNvSpPr txBox="1"/>
          <p:nvPr/>
        </p:nvSpPr>
        <p:spPr>
          <a:xfrm>
            <a:off x="7752595" y="6304002"/>
            <a:ext cx="4278041" cy="553998"/>
          </a:xfrm>
          <a:prstGeom prst="rect">
            <a:avLst/>
          </a:prstGeom>
          <a:noFill/>
        </p:spPr>
        <p:txBody>
          <a:bodyPr wrap="square" rtlCol="0">
            <a:spAutoFit/>
          </a:bodyPr>
          <a:lstStyle/>
          <a:p>
            <a:pPr algn="r"/>
            <a:r>
              <a:rPr lang="en-US" sz="1000" dirty="0"/>
              <a:t>*Source: </a:t>
            </a:r>
            <a:r>
              <a:rPr lang="en-US" sz="1000" dirty="0">
                <a:hlinkClick r:id="rId3"/>
              </a:rPr>
              <a:t>http://www.missingkids.org/footer/media/keyfacts</a:t>
            </a:r>
            <a:br>
              <a:rPr lang="en-US" sz="1000" dirty="0"/>
            </a:br>
            <a:r>
              <a:rPr lang="en-US" sz="1000" dirty="0">
                <a:hlinkClick r:id="rId4"/>
              </a:rPr>
              <a:t>https://www.missingkids.org/gethelpnow/search</a:t>
            </a:r>
            <a:r>
              <a:rPr lang="en-US" sz="1000" dirty="0"/>
              <a:t> </a:t>
            </a:r>
            <a:br>
              <a:rPr lang="en-US" sz="1000" dirty="0"/>
            </a:br>
            <a:endParaRPr lang="en-US" sz="1000" dirty="0"/>
          </a:p>
        </p:txBody>
      </p:sp>
      <p:sp>
        <p:nvSpPr>
          <p:cNvPr id="3" name="Slide Number Placeholder 2"/>
          <p:cNvSpPr>
            <a:spLocks noGrp="1"/>
          </p:cNvSpPr>
          <p:nvPr>
            <p:ph type="sldNum" sz="quarter" idx="12"/>
          </p:nvPr>
        </p:nvSpPr>
        <p:spPr>
          <a:xfrm>
            <a:off x="0" y="6492875"/>
            <a:ext cx="398036" cy="365125"/>
          </a:xfrm>
        </p:spPr>
        <p:txBody>
          <a:bodyPr/>
          <a:lstStyle/>
          <a:p>
            <a:fld id="{6FE306A7-A228-4E07-8D4E-C1DA2C3F3993}" type="slidenum">
              <a:rPr lang="en-US" sz="1000" b="0" smtClean="0">
                <a:latin typeface="+mn-lt"/>
              </a:rPr>
              <a:pPr/>
              <a:t>3</a:t>
            </a:fld>
            <a:endParaRPr lang="en-US" sz="1000" b="0" dirty="0">
              <a:latin typeface="+mn-lt"/>
            </a:endParaRPr>
          </a:p>
        </p:txBody>
      </p:sp>
      <p:grpSp>
        <p:nvGrpSpPr>
          <p:cNvPr id="12" name="Group 11">
            <a:extLst>
              <a:ext uri="{FF2B5EF4-FFF2-40B4-BE49-F238E27FC236}">
                <a16:creationId xmlns:a16="http://schemas.microsoft.com/office/drawing/2014/main" id="{1BE4299C-D454-448A-A1FE-2CD9144C5C60}"/>
              </a:ext>
            </a:extLst>
          </p:cNvPr>
          <p:cNvGrpSpPr/>
          <p:nvPr/>
        </p:nvGrpSpPr>
        <p:grpSpPr>
          <a:xfrm>
            <a:off x="7368988" y="1257580"/>
            <a:ext cx="4661649" cy="4139173"/>
            <a:chOff x="7566206" y="1239650"/>
            <a:chExt cx="4391885" cy="3804543"/>
          </a:xfrm>
        </p:grpSpPr>
        <p:sp>
          <p:nvSpPr>
            <p:cNvPr id="7" name="Rectangle 6">
              <a:extLst>
                <a:ext uri="{FF2B5EF4-FFF2-40B4-BE49-F238E27FC236}">
                  <a16:creationId xmlns:a16="http://schemas.microsoft.com/office/drawing/2014/main" id="{81A61C00-9C0E-4719-952D-4C2B67AC1582}"/>
                </a:ext>
              </a:extLst>
            </p:cNvPr>
            <p:cNvSpPr/>
            <p:nvPr/>
          </p:nvSpPr>
          <p:spPr>
            <a:xfrm>
              <a:off x="7566209" y="3902544"/>
              <a:ext cx="4391882" cy="1141649"/>
            </a:xfrm>
            <a:prstGeom prst="rect">
              <a:avLst/>
            </a:prstGeom>
            <a:solidFill>
              <a:schemeClr val="tx1">
                <a:lumMod val="75000"/>
                <a:lumOff val="25000"/>
              </a:schemeClr>
            </a:solidFill>
            <a:ln w="12700">
              <a:solidFill>
                <a:srgbClr val="282C28"/>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2" descr="NCMEC logo">
              <a:extLst>
                <a:ext uri="{FF2B5EF4-FFF2-40B4-BE49-F238E27FC236}">
                  <a16:creationId xmlns:a16="http://schemas.microsoft.com/office/drawing/2014/main" id="{892289A1-9236-4973-96CA-5766140972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3604" y="3986867"/>
              <a:ext cx="3650958" cy="1003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D53785-3593-4668-809C-285D241251E7}"/>
                </a:ext>
              </a:extLst>
            </p:cNvPr>
            <p:cNvPicPr>
              <a:picLocks noChangeAspect="1"/>
            </p:cNvPicPr>
            <p:nvPr/>
          </p:nvPicPr>
          <p:blipFill>
            <a:blip r:embed="rId6"/>
            <a:stretch>
              <a:fillRect/>
            </a:stretch>
          </p:blipFill>
          <p:spPr>
            <a:xfrm>
              <a:off x="7566207" y="1239650"/>
              <a:ext cx="4391883" cy="1582521"/>
            </a:xfrm>
            <a:prstGeom prst="rect">
              <a:avLst/>
            </a:prstGeom>
          </p:spPr>
        </p:pic>
        <p:pic>
          <p:nvPicPr>
            <p:cNvPr id="6" name="Picture 5">
              <a:extLst>
                <a:ext uri="{FF2B5EF4-FFF2-40B4-BE49-F238E27FC236}">
                  <a16:creationId xmlns:a16="http://schemas.microsoft.com/office/drawing/2014/main" id="{393F2053-8046-47AD-9DF9-4AF24AC15D77}"/>
                </a:ext>
              </a:extLst>
            </p:cNvPr>
            <p:cNvPicPr>
              <a:picLocks noChangeAspect="1"/>
            </p:cNvPicPr>
            <p:nvPr/>
          </p:nvPicPr>
          <p:blipFill>
            <a:blip r:embed="rId7"/>
            <a:stretch>
              <a:fillRect/>
            </a:stretch>
          </p:blipFill>
          <p:spPr>
            <a:xfrm>
              <a:off x="7566206" y="2822171"/>
              <a:ext cx="4391884" cy="1077352"/>
            </a:xfrm>
            <a:prstGeom prst="rect">
              <a:avLst/>
            </a:prstGeom>
          </p:spPr>
        </p:pic>
      </p:grpSp>
    </p:spTree>
    <p:extLst>
      <p:ext uri="{BB962C8B-B14F-4D97-AF65-F5344CB8AC3E}">
        <p14:creationId xmlns:p14="http://schemas.microsoft.com/office/powerpoint/2010/main" val="3490999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ADAM?</a:t>
            </a:r>
          </a:p>
        </p:txBody>
      </p:sp>
      <p:sp>
        <p:nvSpPr>
          <p:cNvPr id="3" name="Content Placeholder 2"/>
          <p:cNvSpPr>
            <a:spLocks noGrp="1"/>
          </p:cNvSpPr>
          <p:nvPr>
            <p:ph idx="1"/>
          </p:nvPr>
        </p:nvSpPr>
        <p:spPr>
          <a:xfrm>
            <a:off x="335912" y="768028"/>
            <a:ext cx="7202312" cy="5984838"/>
          </a:xfrm>
        </p:spPr>
        <p:txBody>
          <a:bodyPr>
            <a:noAutofit/>
          </a:bodyPr>
          <a:lstStyle/>
          <a:p>
            <a:pPr>
              <a:spcBef>
                <a:spcPts val="600"/>
              </a:spcBef>
              <a:spcAft>
                <a:spcPts val="600"/>
              </a:spcAft>
              <a:buClrTx/>
              <a:buSzPct val="100000"/>
              <a:buFont typeface="Verdana" pitchFamily="34" charset="0"/>
              <a:buChar char="•"/>
            </a:pPr>
            <a:r>
              <a:rPr lang="en-US" sz="1800" dirty="0"/>
              <a:t>Launched in November 2000 and donated by LexisNexis Risk Solutions to the </a:t>
            </a:r>
            <a:r>
              <a:rPr lang="en-US" sz="1800" dirty="0">
                <a:hlinkClick r:id="rId3"/>
              </a:rPr>
              <a:t>National Center for Missing &amp; Exploited Children (NCMEC)</a:t>
            </a:r>
            <a:r>
              <a:rPr lang="en-US" sz="1800" dirty="0"/>
              <a:t> in response to a critical need of photo distribution when a child goes missing.</a:t>
            </a:r>
          </a:p>
          <a:p>
            <a:pPr>
              <a:spcBef>
                <a:spcPts val="600"/>
              </a:spcBef>
              <a:spcAft>
                <a:spcPts val="600"/>
              </a:spcAft>
              <a:buClrTx/>
              <a:buSzPct val="100000"/>
              <a:buFont typeface="Verdana" pitchFamily="34" charset="0"/>
              <a:buChar char="•"/>
            </a:pPr>
            <a:r>
              <a:rPr lang="en-US" sz="1800" dirty="0"/>
              <a:t>ADAM stands for Automated Delivery of Alerts on Missing children and named in honor of Adam Walsh.</a:t>
            </a:r>
          </a:p>
          <a:p>
            <a:pPr>
              <a:spcBef>
                <a:spcPts val="600"/>
              </a:spcBef>
              <a:spcAft>
                <a:spcPts val="600"/>
              </a:spcAft>
              <a:buClrTx/>
              <a:buSzPct val="100000"/>
              <a:buFont typeface="Verdana" pitchFamily="34" charset="0"/>
              <a:buChar char="•"/>
            </a:pPr>
            <a:r>
              <a:rPr lang="en-US" sz="1800" dirty="0"/>
              <a:t>ADAM distributes missing child posters to police, companies, organizations and registered individuals within a specific geographic search.  </a:t>
            </a:r>
          </a:p>
          <a:p>
            <a:pPr>
              <a:spcBef>
                <a:spcPts val="600"/>
              </a:spcBef>
              <a:spcAft>
                <a:spcPts val="600"/>
              </a:spcAft>
              <a:buClrTx/>
              <a:buSzPct val="100000"/>
              <a:buFont typeface="Verdana" pitchFamily="34" charset="0"/>
              <a:buChar char="•"/>
            </a:pPr>
            <a:r>
              <a:rPr lang="en-US" sz="1800" dirty="0"/>
              <a:t>The program distributed over 1.7M poster alerts on over 2,100 missing child cases in 2020.</a:t>
            </a:r>
          </a:p>
          <a:p>
            <a:pPr>
              <a:spcBef>
                <a:spcPts val="600"/>
              </a:spcBef>
              <a:spcAft>
                <a:spcPts val="600"/>
              </a:spcAft>
              <a:buClrTx/>
              <a:buSzPct val="100000"/>
              <a:buFont typeface="Verdana" pitchFamily="34" charset="0"/>
              <a:buChar char="•"/>
            </a:pPr>
            <a:r>
              <a:rPr lang="en-US" sz="1800" dirty="0"/>
              <a:t>Includes a robust interface leveraging Google Maps allowing NCMEC to visualize and pinpoint the targeted area(s) and select recipient criteria for poster distribution.</a:t>
            </a:r>
          </a:p>
          <a:p>
            <a:pPr>
              <a:spcBef>
                <a:spcPts val="600"/>
              </a:spcBef>
              <a:spcAft>
                <a:spcPts val="600"/>
              </a:spcAft>
              <a:buClrTx/>
              <a:buSzPct val="100000"/>
              <a:buFont typeface="Verdana" pitchFamily="34" charset="0"/>
              <a:buChar char="•"/>
            </a:pPr>
            <a:r>
              <a:rPr lang="en-US" sz="1800" dirty="0"/>
              <a:t>In collaboration with NCMEC, the ADAM Program has helped recover nearly 200 missing children and assisted in the recovery of countless others.</a:t>
            </a:r>
          </a:p>
          <a:p>
            <a:pPr>
              <a:spcBef>
                <a:spcPts val="600"/>
              </a:spcBef>
              <a:spcAft>
                <a:spcPts val="600"/>
              </a:spcAft>
              <a:buClrTx/>
              <a:buSzPct val="100000"/>
              <a:buFont typeface="Verdana" pitchFamily="34" charset="0"/>
              <a:buChar char="•"/>
            </a:pPr>
            <a:r>
              <a:rPr lang="en-US" sz="1800" dirty="0"/>
              <a:t>This program is a free service. The public and community can also help in the recovery efforts by signing up to receive missing child poster alerts in their area at </a:t>
            </a:r>
            <a:r>
              <a:rPr lang="en-US" sz="1800" u="sng" dirty="0">
                <a:hlinkClick r:id="rId4"/>
              </a:rPr>
              <a:t>adamprogram.com</a:t>
            </a:r>
            <a:r>
              <a:rPr lang="en-US" sz="1800" dirty="0"/>
              <a:t>. </a:t>
            </a:r>
            <a:endParaRPr lang="en-US" sz="1800" baseline="500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6971" y="675142"/>
            <a:ext cx="4114800" cy="1714500"/>
          </a:xfrm>
          <a:prstGeom prst="rect">
            <a:avLst/>
          </a:prstGeom>
        </p:spPr>
      </p:pic>
      <p:pic>
        <p:nvPicPr>
          <p:cNvPr id="5" name="Picture 4">
            <a:extLst>
              <a:ext uri="{FF2B5EF4-FFF2-40B4-BE49-F238E27FC236}">
                <a16:creationId xmlns:a16="http://schemas.microsoft.com/office/drawing/2014/main" id="{B09454CC-5D59-4DEB-8F22-349275B2AE17}"/>
              </a:ext>
            </a:extLst>
          </p:cNvPr>
          <p:cNvPicPr>
            <a:picLocks noChangeAspect="1"/>
          </p:cNvPicPr>
          <p:nvPr/>
        </p:nvPicPr>
        <p:blipFill>
          <a:blip r:embed="rId6"/>
          <a:stretch>
            <a:fillRect/>
          </a:stretch>
        </p:blipFill>
        <p:spPr>
          <a:xfrm>
            <a:off x="7636971" y="3129965"/>
            <a:ext cx="4488330" cy="1659863"/>
          </a:xfrm>
          <a:prstGeom prst="rect">
            <a:avLst/>
          </a:prstGeom>
        </p:spPr>
      </p:pic>
    </p:spTree>
    <p:extLst>
      <p:ext uri="{BB962C8B-B14F-4D97-AF65-F5344CB8AC3E}">
        <p14:creationId xmlns:p14="http://schemas.microsoft.com/office/powerpoint/2010/main" val="158897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8949" y="445008"/>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t>Missing Children in the U.S.</a:t>
            </a:r>
          </a:p>
        </p:txBody>
      </p:sp>
      <p:sp>
        <p:nvSpPr>
          <p:cNvPr id="2" name="Slide Number Placeholder 1"/>
          <p:cNvSpPr>
            <a:spLocks noGrp="1"/>
          </p:cNvSpPr>
          <p:nvPr>
            <p:ph type="sldNum" sz="quarter" idx="12"/>
          </p:nvPr>
        </p:nvSpPr>
        <p:spPr>
          <a:xfrm>
            <a:off x="0" y="6492875"/>
            <a:ext cx="398036" cy="365125"/>
          </a:xfrm>
        </p:spPr>
        <p:txBody>
          <a:bodyPr vert="horz" lIns="0" tIns="0" rIns="0" bIns="0" rtlCol="0" anchor="ctr"/>
          <a:lstStyle/>
          <a:p>
            <a:pPr algn="ctr"/>
            <a:fld id="{6FE306A7-A228-4E07-8D4E-C1DA2C3F3993}" type="slidenum">
              <a:rPr lang="en-US" sz="1050" b="0">
                <a:latin typeface="+mn-lt"/>
              </a:rPr>
              <a:pPr algn="ctr"/>
              <a:t>5</a:t>
            </a:fld>
            <a:endParaRPr lang="en-US" sz="1050" b="0" dirty="0">
              <a:latin typeface="+mn-lt"/>
            </a:endParaRPr>
          </a:p>
        </p:txBody>
      </p:sp>
      <p:sp>
        <p:nvSpPr>
          <p:cNvPr id="6" name="TextBox 5"/>
          <p:cNvSpPr txBox="1"/>
          <p:nvPr/>
        </p:nvSpPr>
        <p:spPr>
          <a:xfrm>
            <a:off x="2662081" y="6281132"/>
            <a:ext cx="7676385" cy="328383"/>
          </a:xfrm>
          <a:prstGeom prst="rect">
            <a:avLst/>
          </a:prstGeom>
          <a:noFill/>
        </p:spPr>
        <p:txBody>
          <a:bodyPr wrap="none" lIns="0" tIns="0" rIns="0" bIns="0" rtlCol="0">
            <a:noAutofit/>
          </a:bodyPr>
          <a:lstStyle/>
          <a:p>
            <a:pPr algn="l"/>
            <a:r>
              <a:rPr lang="en-US" sz="1600" dirty="0"/>
              <a:t>As of today, there are over </a:t>
            </a:r>
            <a:r>
              <a:rPr lang="en-US" b="1" dirty="0">
                <a:solidFill>
                  <a:srgbClr val="1299D5"/>
                </a:solidFill>
              </a:rPr>
              <a:t>1,600</a:t>
            </a:r>
            <a:r>
              <a:rPr lang="en-US" sz="1600" dirty="0"/>
              <a:t> active missing child cases in The ADAM Program.</a:t>
            </a:r>
          </a:p>
        </p:txBody>
      </p:sp>
      <p:sp>
        <p:nvSpPr>
          <p:cNvPr id="10" name="Rectangle 9"/>
          <p:cNvSpPr/>
          <p:nvPr/>
        </p:nvSpPr>
        <p:spPr>
          <a:xfrm>
            <a:off x="1672570" y="975676"/>
            <a:ext cx="9166674" cy="5149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nvGrpSpPr>
          <p:cNvPr id="4" name="Group 3"/>
          <p:cNvGrpSpPr/>
          <p:nvPr/>
        </p:nvGrpSpPr>
        <p:grpSpPr>
          <a:xfrm>
            <a:off x="1564835" y="986787"/>
            <a:ext cx="9362196" cy="5149852"/>
            <a:chOff x="488949" y="1117599"/>
            <a:chExt cx="8897132" cy="4425071"/>
          </a:xfrm>
        </p:grpSpPr>
        <p:sp>
          <p:nvSpPr>
            <p:cNvPr id="9" name="TextBox 8"/>
            <p:cNvSpPr txBox="1"/>
            <p:nvPr/>
          </p:nvSpPr>
          <p:spPr>
            <a:xfrm>
              <a:off x="488949" y="1117604"/>
              <a:ext cx="8897132" cy="481151"/>
            </a:xfrm>
            <a:prstGeom prst="rect">
              <a:avLst/>
            </a:prstGeom>
            <a:solidFill>
              <a:schemeClr val="accent1"/>
            </a:solidFill>
            <a:ln w="19050">
              <a:solidFill>
                <a:schemeClr val="bg1">
                  <a:lumMod val="65000"/>
                  <a:alpha val="95000"/>
                </a:schemeClr>
              </a:solidFill>
            </a:ln>
          </p:spPr>
          <p:txBody>
            <a:bodyPr wrap="square" lIns="0" tIns="0" rIns="0" bIns="0" rtlCol="0" anchor="ctr">
              <a:noAutofit/>
            </a:bodyPr>
            <a:lstStyle/>
            <a:p>
              <a:pPr algn="ctr"/>
              <a:r>
                <a:rPr lang="en-US" b="1" dirty="0">
                  <a:solidFill>
                    <a:schemeClr val="bg1"/>
                  </a:solidFill>
                </a:rPr>
                <a:t>At any given time, The ADAM Program can have a few thousand active cases in the U.S.</a:t>
              </a:r>
            </a:p>
          </p:txBody>
        </p:sp>
        <p:sp>
          <p:nvSpPr>
            <p:cNvPr id="11" name="Rectangle 10"/>
            <p:cNvSpPr/>
            <p:nvPr/>
          </p:nvSpPr>
          <p:spPr>
            <a:xfrm>
              <a:off x="488949" y="1117599"/>
              <a:ext cx="8897132" cy="4425071"/>
            </a:xfrm>
            <a:prstGeom prst="rect">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pic>
        <p:nvPicPr>
          <p:cNvPr id="13" name="Picture 12" descr="Map&#10;&#10;Description automatically generated">
            <a:extLst>
              <a:ext uri="{FF2B5EF4-FFF2-40B4-BE49-F238E27FC236}">
                <a16:creationId xmlns:a16="http://schemas.microsoft.com/office/drawing/2014/main" id="{5795184A-9DEB-4C54-8D0C-E6DB09373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905" y="1546739"/>
            <a:ext cx="9339435" cy="4571390"/>
          </a:xfrm>
          <a:prstGeom prst="rect">
            <a:avLst/>
          </a:prstGeom>
        </p:spPr>
      </p:pic>
    </p:spTree>
    <p:extLst>
      <p:ext uri="{BB962C8B-B14F-4D97-AF65-F5344CB8AC3E}">
        <p14:creationId xmlns:p14="http://schemas.microsoft.com/office/powerpoint/2010/main" val="14622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ounded Rectangle 37"/>
          <p:cNvSpPr/>
          <p:nvPr/>
        </p:nvSpPr>
        <p:spPr>
          <a:xfrm>
            <a:off x="3088862" y="3639976"/>
            <a:ext cx="1306481" cy="1377590"/>
          </a:xfrm>
          <a:prstGeom prst="roundRect">
            <a:avLst/>
          </a:prstGeom>
          <a:gradFill>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4603623" y="3615024"/>
            <a:ext cx="2542895" cy="2201225"/>
          </a:xfrm>
          <a:prstGeom prst="roundRect">
            <a:avLst/>
          </a:prstGeom>
          <a:gradFill>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7316313" y="3564891"/>
            <a:ext cx="3189008" cy="2585194"/>
          </a:xfrm>
          <a:prstGeom prst="roundRect">
            <a:avLst/>
          </a:prstGeom>
          <a:gradFill>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223813" y="1353787"/>
            <a:ext cx="1731736"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Parents or police relay information and photo to NCMEC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0707" y="3824555"/>
            <a:ext cx="940566" cy="1011551"/>
          </a:xfrm>
          <a:prstGeom prst="rect">
            <a:avLst/>
          </a:prstGeom>
        </p:spPr>
      </p:pic>
      <p:pic>
        <p:nvPicPr>
          <p:cNvPr id="7" name="Picture 6"/>
          <p:cNvPicPr>
            <a:picLocks noChangeAspect="1"/>
          </p:cNvPicPr>
          <p:nvPr/>
        </p:nvPicPr>
        <p:blipFill>
          <a:blip r:embed="rId4"/>
          <a:stretch>
            <a:fillRect/>
          </a:stretch>
        </p:blipFill>
        <p:spPr>
          <a:xfrm>
            <a:off x="7511608" y="3819856"/>
            <a:ext cx="2828397" cy="2109485"/>
          </a:xfrm>
          <a:prstGeom prst="rect">
            <a:avLst/>
          </a:prstGeom>
          <a:ln>
            <a:solidFill>
              <a:schemeClr val="bg1">
                <a:lumMod val="65000"/>
              </a:schemeClr>
            </a:solidFill>
          </a:ln>
        </p:spPr>
      </p:pic>
      <p:sp>
        <p:nvSpPr>
          <p:cNvPr id="8" name="Rounded Rectangle 7"/>
          <p:cNvSpPr/>
          <p:nvPr/>
        </p:nvSpPr>
        <p:spPr>
          <a:xfrm>
            <a:off x="334473" y="1353787"/>
            <a:ext cx="1755437"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Missing child is reported to authorities</a:t>
            </a:r>
          </a:p>
        </p:txBody>
      </p:sp>
      <p:sp>
        <p:nvSpPr>
          <p:cNvPr id="9" name="Title 1"/>
          <p:cNvSpPr txBox="1">
            <a:spLocks/>
          </p:cNvSpPr>
          <p:nvPr/>
        </p:nvSpPr>
        <p:spPr>
          <a:xfrm>
            <a:off x="144044" y="0"/>
            <a:ext cx="11513969" cy="8743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chemeClr val="accent1"/>
                </a:solidFill>
                <a:latin typeface="Source Sans Pro" panose="020B0503030403020204" pitchFamily="34" charset="0"/>
                <a:ea typeface="Source Sans Pro" panose="020B0503030403020204" pitchFamily="34" charset="0"/>
              </a:rPr>
              <a:t>How Does it Work?</a:t>
            </a:r>
          </a:p>
        </p:txBody>
      </p:sp>
      <p:sp>
        <p:nvSpPr>
          <p:cNvPr id="13" name="Oval 12"/>
          <p:cNvSpPr/>
          <p:nvPr/>
        </p:nvSpPr>
        <p:spPr>
          <a:xfrm>
            <a:off x="2912547" y="1094549"/>
            <a:ext cx="505326" cy="5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2</a:t>
            </a:r>
            <a:endParaRPr lang="en-US" dirty="0">
              <a:latin typeface="Source Sans Pro" panose="020B0503030403020204" pitchFamily="34" charset="0"/>
              <a:ea typeface="Source Sans Pro" panose="020B0503030403020204" pitchFamily="34" charset="0"/>
            </a:endParaRPr>
          </a:p>
        </p:txBody>
      </p:sp>
      <p:sp>
        <p:nvSpPr>
          <p:cNvPr id="10" name="Oval 9"/>
          <p:cNvSpPr/>
          <p:nvPr/>
        </p:nvSpPr>
        <p:spPr>
          <a:xfrm>
            <a:off x="942145" y="1129188"/>
            <a:ext cx="505326"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1</a:t>
            </a:r>
            <a:endParaRPr lang="en-US" dirty="0">
              <a:latin typeface="Source Sans Pro" panose="020B0503030403020204" pitchFamily="34" charset="0"/>
              <a:ea typeface="Source Sans Pro" panose="020B0503030403020204" pitchFamily="34" charset="0"/>
            </a:endParaRPr>
          </a:p>
        </p:txBody>
      </p:sp>
      <p:sp>
        <p:nvSpPr>
          <p:cNvPr id="17" name="Rounded Rectangle 16"/>
          <p:cNvSpPr/>
          <p:nvPr/>
        </p:nvSpPr>
        <p:spPr>
          <a:xfrm>
            <a:off x="7848013" y="1369823"/>
            <a:ext cx="1755437"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ADAM examines all possible recipients within target criteria</a:t>
            </a:r>
          </a:p>
        </p:txBody>
      </p:sp>
      <p:sp>
        <p:nvSpPr>
          <p:cNvPr id="19" name="Rounded Rectangle 18"/>
          <p:cNvSpPr/>
          <p:nvPr/>
        </p:nvSpPr>
        <p:spPr>
          <a:xfrm>
            <a:off x="5963065" y="1385404"/>
            <a:ext cx="1755437"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NCMEC uploads poster and selects search criteria in ADAM Program</a:t>
            </a:r>
          </a:p>
        </p:txBody>
      </p:sp>
      <p:sp>
        <p:nvSpPr>
          <p:cNvPr id="20" name="Oval 19"/>
          <p:cNvSpPr/>
          <p:nvPr/>
        </p:nvSpPr>
        <p:spPr>
          <a:xfrm>
            <a:off x="8482571" y="1129188"/>
            <a:ext cx="505326"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5</a:t>
            </a:r>
            <a:endParaRPr lang="en-US" dirty="0">
              <a:latin typeface="Source Sans Pro" panose="020B0503030403020204" pitchFamily="34" charset="0"/>
              <a:ea typeface="Source Sans Pro" panose="020B0503030403020204" pitchFamily="34" charset="0"/>
            </a:endParaRPr>
          </a:p>
        </p:txBody>
      </p:sp>
      <p:sp>
        <p:nvSpPr>
          <p:cNvPr id="21" name="Oval 20"/>
          <p:cNvSpPr/>
          <p:nvPr/>
        </p:nvSpPr>
        <p:spPr>
          <a:xfrm>
            <a:off x="6618709" y="1105128"/>
            <a:ext cx="505326"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4</a:t>
            </a:r>
            <a:endParaRPr lang="en-US" dirty="0">
              <a:latin typeface="Source Sans Pro" panose="020B0503030403020204" pitchFamily="34" charset="0"/>
              <a:ea typeface="Source Sans Pro" panose="020B0503030403020204" pitchFamily="34" charset="0"/>
            </a:endParaRPr>
          </a:p>
        </p:txBody>
      </p:sp>
      <p:sp>
        <p:nvSpPr>
          <p:cNvPr id="22" name="Rounded Rectangle 21"/>
          <p:cNvSpPr/>
          <p:nvPr/>
        </p:nvSpPr>
        <p:spPr>
          <a:xfrm>
            <a:off x="9720929" y="1377839"/>
            <a:ext cx="1755437"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ADAM instantly broadcasts the missing child poster and information to recipients</a:t>
            </a:r>
          </a:p>
        </p:txBody>
      </p:sp>
      <p:sp>
        <p:nvSpPr>
          <p:cNvPr id="24" name="Oval 23"/>
          <p:cNvSpPr/>
          <p:nvPr/>
        </p:nvSpPr>
        <p:spPr>
          <a:xfrm>
            <a:off x="10345984" y="1129419"/>
            <a:ext cx="505326" cy="505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6</a:t>
            </a:r>
            <a:endParaRPr lang="en-US" dirty="0">
              <a:latin typeface="Source Sans Pro" panose="020B0503030403020204" pitchFamily="34" charset="0"/>
              <a:ea typeface="Source Sans Pro" panose="020B0503030403020204" pitchFamily="34" charset="0"/>
            </a:endParaRPr>
          </a:p>
        </p:txBody>
      </p:sp>
      <p:sp>
        <p:nvSpPr>
          <p:cNvPr id="14" name="Rounded Rectangle 13"/>
          <p:cNvSpPr/>
          <p:nvPr/>
        </p:nvSpPr>
        <p:spPr>
          <a:xfrm>
            <a:off x="4070084" y="1381851"/>
            <a:ext cx="1755437" cy="2351314"/>
          </a:xfrm>
          <a:prstGeom prst="roundRect">
            <a:avLst/>
          </a:prstGeom>
          <a:gradFill flip="none" rotWithShape="1">
            <a:gsLst>
              <a:gs pos="0">
                <a:schemeClr val="accent6">
                  <a:lumMod val="5000"/>
                  <a:lumOff val="95000"/>
                </a:schemeClr>
              </a:gs>
              <a:gs pos="68000">
                <a:schemeClr val="accent6">
                  <a:lumMod val="45000"/>
                  <a:lumOff val="55000"/>
                </a:schemeClr>
              </a:gs>
              <a:gs pos="99000">
                <a:schemeClr val="bg1">
                  <a:lumMod val="85000"/>
                </a:schemeClr>
              </a:gs>
              <a:gs pos="100000">
                <a:schemeClr val="accent6">
                  <a:lumMod val="30000"/>
                  <a:lumOff val="70000"/>
                </a:schemeClr>
              </a:gs>
            </a:gsLst>
            <a:lin ang="5400000" scaled="1"/>
            <a:tileRect/>
          </a:gradFill>
          <a:ln>
            <a:solidFill>
              <a:schemeClr val="accent1"/>
            </a:solidFill>
          </a:ln>
          <a:effectLst>
            <a:glow rad="63500">
              <a:schemeClr val="bg1">
                <a:lumMod val="75000"/>
                <a:alpha val="40000"/>
              </a:schemeClr>
            </a:glow>
            <a:outerShdw blurRad="50800" dist="63500" dir="27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400" dirty="0">
                <a:solidFill>
                  <a:schemeClr val="tx1"/>
                </a:solidFill>
                <a:latin typeface="Source Sans Pro" panose="020B0503030403020204" pitchFamily="34" charset="0"/>
                <a:ea typeface="Source Sans Pro" panose="020B0503030403020204" pitchFamily="34" charset="0"/>
              </a:rPr>
              <a:t>NCMEC assigns case number and creates missing child poster</a:t>
            </a:r>
          </a:p>
        </p:txBody>
      </p:sp>
      <p:sp>
        <p:nvSpPr>
          <p:cNvPr id="16" name="Oval 15"/>
          <p:cNvSpPr/>
          <p:nvPr/>
        </p:nvSpPr>
        <p:spPr>
          <a:xfrm>
            <a:off x="4695139" y="1094549"/>
            <a:ext cx="505326" cy="515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ource Sans Pro" panose="020B0503030403020204" pitchFamily="34" charset="0"/>
                <a:ea typeface="Source Sans Pro" panose="020B0503030403020204" pitchFamily="34" charset="0"/>
              </a:rPr>
              <a:t>3</a:t>
            </a:r>
            <a:endParaRPr lang="en-US" dirty="0">
              <a:latin typeface="Source Sans Pro" panose="020B0503030403020204" pitchFamily="34" charset="0"/>
              <a:ea typeface="Source Sans Pro" panose="020B0503030403020204" pitchFamily="34" charset="0"/>
            </a:endParaRPr>
          </a:p>
        </p:txBody>
      </p:sp>
      <p:sp>
        <p:nvSpPr>
          <p:cNvPr id="32" name="Right Arrow 31"/>
          <p:cNvSpPr/>
          <p:nvPr/>
        </p:nvSpPr>
        <p:spPr>
          <a:xfrm>
            <a:off x="3952605" y="2270808"/>
            <a:ext cx="250324" cy="5985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2095535" y="2270808"/>
            <a:ext cx="250324" cy="5985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5824394" y="2288277"/>
            <a:ext cx="250324" cy="5985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719771" y="2288277"/>
            <a:ext cx="250324" cy="5985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9606530" y="2254200"/>
            <a:ext cx="250324" cy="5985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a:grpSpLocks noChangeAspect="1"/>
          </p:cNvGrpSpPr>
          <p:nvPr/>
        </p:nvGrpSpPr>
        <p:grpSpPr>
          <a:xfrm>
            <a:off x="814027" y="1933173"/>
            <a:ext cx="761561" cy="914400"/>
            <a:chOff x="5637213" y="2878138"/>
            <a:chExt cx="917575" cy="1101725"/>
          </a:xfrm>
        </p:grpSpPr>
        <p:sp>
          <p:nvSpPr>
            <p:cNvPr id="50" name="Freeform 1475"/>
            <p:cNvSpPr>
              <a:spLocks noEditPoints="1"/>
            </p:cNvSpPr>
            <p:nvPr/>
          </p:nvSpPr>
          <p:spPr bwMode="auto">
            <a:xfrm>
              <a:off x="5891213" y="3201988"/>
              <a:ext cx="409575" cy="411163"/>
            </a:xfrm>
            <a:custGeom>
              <a:avLst/>
              <a:gdLst>
                <a:gd name="T0" fmla="*/ 1299 w 1299"/>
                <a:gd name="T1" fmla="*/ 650 h 1300"/>
                <a:gd name="T2" fmla="*/ 650 w 1299"/>
                <a:gd name="T3" fmla="*/ 0 h 1300"/>
                <a:gd name="T4" fmla="*/ 0 w 1299"/>
                <a:gd name="T5" fmla="*/ 650 h 1300"/>
                <a:gd name="T6" fmla="*/ 650 w 1299"/>
                <a:gd name="T7" fmla="*/ 1300 h 1300"/>
                <a:gd name="T8" fmla="*/ 1299 w 1299"/>
                <a:gd name="T9" fmla="*/ 650 h 1300"/>
                <a:gd name="T10" fmla="*/ 650 w 1299"/>
                <a:gd name="T11" fmla="*/ 845 h 1300"/>
                <a:gd name="T12" fmla="*/ 348 w 1299"/>
                <a:gd name="T13" fmla="*/ 1064 h 1300"/>
                <a:gd name="T14" fmla="*/ 463 w 1299"/>
                <a:gd name="T15" fmla="*/ 710 h 1300"/>
                <a:gd name="T16" fmla="*/ 162 w 1299"/>
                <a:gd name="T17" fmla="*/ 491 h 1300"/>
                <a:gd name="T18" fmla="*/ 534 w 1299"/>
                <a:gd name="T19" fmla="*/ 491 h 1300"/>
                <a:gd name="T20" fmla="*/ 650 w 1299"/>
                <a:gd name="T21" fmla="*/ 137 h 1300"/>
                <a:gd name="T22" fmla="*/ 765 w 1299"/>
                <a:gd name="T23" fmla="*/ 491 h 1300"/>
                <a:gd name="T24" fmla="*/ 1137 w 1299"/>
                <a:gd name="T25" fmla="*/ 491 h 1300"/>
                <a:gd name="T26" fmla="*/ 836 w 1299"/>
                <a:gd name="T27" fmla="*/ 710 h 1300"/>
                <a:gd name="T28" fmla="*/ 951 w 1299"/>
                <a:gd name="T29" fmla="*/ 1064 h 1300"/>
                <a:gd name="T30" fmla="*/ 650 w 1299"/>
                <a:gd name="T31" fmla="*/ 845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9" h="1300">
                  <a:moveTo>
                    <a:pt x="1299" y="650"/>
                  </a:moveTo>
                  <a:cubicBezTo>
                    <a:pt x="1299" y="291"/>
                    <a:pt x="1008" y="0"/>
                    <a:pt x="650" y="0"/>
                  </a:cubicBezTo>
                  <a:cubicBezTo>
                    <a:pt x="291" y="0"/>
                    <a:pt x="0" y="291"/>
                    <a:pt x="0" y="650"/>
                  </a:cubicBezTo>
                  <a:cubicBezTo>
                    <a:pt x="0" y="1009"/>
                    <a:pt x="291" y="1300"/>
                    <a:pt x="650" y="1300"/>
                  </a:cubicBezTo>
                  <a:cubicBezTo>
                    <a:pt x="1008" y="1300"/>
                    <a:pt x="1299" y="1009"/>
                    <a:pt x="1299" y="650"/>
                  </a:cubicBezTo>
                  <a:close/>
                  <a:moveTo>
                    <a:pt x="650" y="845"/>
                  </a:moveTo>
                  <a:cubicBezTo>
                    <a:pt x="348" y="1064"/>
                    <a:pt x="348" y="1064"/>
                    <a:pt x="348" y="1064"/>
                  </a:cubicBezTo>
                  <a:cubicBezTo>
                    <a:pt x="463" y="710"/>
                    <a:pt x="463" y="710"/>
                    <a:pt x="463" y="710"/>
                  </a:cubicBezTo>
                  <a:cubicBezTo>
                    <a:pt x="162" y="491"/>
                    <a:pt x="162" y="491"/>
                    <a:pt x="162" y="491"/>
                  </a:cubicBezTo>
                  <a:cubicBezTo>
                    <a:pt x="534" y="491"/>
                    <a:pt x="534" y="491"/>
                    <a:pt x="534" y="491"/>
                  </a:cubicBezTo>
                  <a:cubicBezTo>
                    <a:pt x="650" y="137"/>
                    <a:pt x="650" y="137"/>
                    <a:pt x="650" y="137"/>
                  </a:cubicBezTo>
                  <a:cubicBezTo>
                    <a:pt x="765" y="491"/>
                    <a:pt x="765" y="491"/>
                    <a:pt x="765" y="491"/>
                  </a:cubicBezTo>
                  <a:cubicBezTo>
                    <a:pt x="1137" y="491"/>
                    <a:pt x="1137" y="491"/>
                    <a:pt x="1137" y="491"/>
                  </a:cubicBezTo>
                  <a:cubicBezTo>
                    <a:pt x="836" y="710"/>
                    <a:pt x="836" y="710"/>
                    <a:pt x="836" y="710"/>
                  </a:cubicBezTo>
                  <a:cubicBezTo>
                    <a:pt x="951" y="1064"/>
                    <a:pt x="951" y="1064"/>
                    <a:pt x="951" y="1064"/>
                  </a:cubicBezTo>
                  <a:lnTo>
                    <a:pt x="650" y="84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476"/>
            <p:cNvSpPr>
              <a:spLocks/>
            </p:cNvSpPr>
            <p:nvPr/>
          </p:nvSpPr>
          <p:spPr bwMode="auto">
            <a:xfrm>
              <a:off x="6219825" y="3028950"/>
              <a:ext cx="63500" cy="80963"/>
            </a:xfrm>
            <a:custGeom>
              <a:avLst/>
              <a:gdLst>
                <a:gd name="T0" fmla="*/ 30 w 40"/>
                <a:gd name="T1" fmla="*/ 43 h 51"/>
                <a:gd name="T2" fmla="*/ 12 w 40"/>
                <a:gd name="T3" fmla="*/ 38 h 51"/>
                <a:gd name="T4" fmla="*/ 15 w 40"/>
                <a:gd name="T5" fmla="*/ 27 h 51"/>
                <a:gd name="T6" fmla="*/ 31 w 40"/>
                <a:gd name="T7" fmla="*/ 32 h 51"/>
                <a:gd name="T8" fmla="*/ 34 w 40"/>
                <a:gd name="T9" fmla="*/ 24 h 51"/>
                <a:gd name="T10" fmla="*/ 18 w 40"/>
                <a:gd name="T11" fmla="*/ 19 h 51"/>
                <a:gd name="T12" fmla="*/ 20 w 40"/>
                <a:gd name="T13" fmla="*/ 11 h 51"/>
                <a:gd name="T14" fmla="*/ 37 w 40"/>
                <a:gd name="T15" fmla="*/ 15 h 51"/>
                <a:gd name="T16" fmla="*/ 40 w 40"/>
                <a:gd name="T17" fmla="*/ 7 h 51"/>
                <a:gd name="T18" fmla="*/ 13 w 40"/>
                <a:gd name="T19" fmla="*/ 0 h 51"/>
                <a:gd name="T20" fmla="*/ 0 w 40"/>
                <a:gd name="T21" fmla="*/ 43 h 51"/>
                <a:gd name="T22" fmla="*/ 28 w 40"/>
                <a:gd name="T23" fmla="*/ 51 h 51"/>
                <a:gd name="T24" fmla="*/ 30 w 40"/>
                <a:gd name="T25"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1">
                  <a:moveTo>
                    <a:pt x="30" y="43"/>
                  </a:moveTo>
                  <a:lnTo>
                    <a:pt x="12" y="38"/>
                  </a:lnTo>
                  <a:lnTo>
                    <a:pt x="15" y="27"/>
                  </a:lnTo>
                  <a:lnTo>
                    <a:pt x="31" y="32"/>
                  </a:lnTo>
                  <a:lnTo>
                    <a:pt x="34" y="24"/>
                  </a:lnTo>
                  <a:lnTo>
                    <a:pt x="18" y="19"/>
                  </a:lnTo>
                  <a:lnTo>
                    <a:pt x="20" y="11"/>
                  </a:lnTo>
                  <a:lnTo>
                    <a:pt x="37" y="15"/>
                  </a:lnTo>
                  <a:lnTo>
                    <a:pt x="40" y="7"/>
                  </a:lnTo>
                  <a:lnTo>
                    <a:pt x="13" y="0"/>
                  </a:lnTo>
                  <a:lnTo>
                    <a:pt x="0" y="43"/>
                  </a:lnTo>
                  <a:lnTo>
                    <a:pt x="28" y="51"/>
                  </a:lnTo>
                  <a:lnTo>
                    <a:pt x="30" y="43"/>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477"/>
            <p:cNvSpPr>
              <a:spLocks noEditPoints="1"/>
            </p:cNvSpPr>
            <p:nvPr/>
          </p:nvSpPr>
          <p:spPr bwMode="auto">
            <a:xfrm>
              <a:off x="5976938" y="3013075"/>
              <a:ext cx="74613" cy="79375"/>
            </a:xfrm>
            <a:custGeom>
              <a:avLst/>
              <a:gdLst>
                <a:gd name="T0" fmla="*/ 132 w 235"/>
                <a:gd name="T1" fmla="*/ 241 h 251"/>
                <a:gd name="T2" fmla="*/ 224 w 235"/>
                <a:gd name="T3" fmla="*/ 107 h 251"/>
                <a:gd name="T4" fmla="*/ 101 w 235"/>
                <a:gd name="T5" fmla="*/ 10 h 251"/>
                <a:gd name="T6" fmla="*/ 10 w 235"/>
                <a:gd name="T7" fmla="*/ 144 h 251"/>
                <a:gd name="T8" fmla="*/ 132 w 235"/>
                <a:gd name="T9" fmla="*/ 241 h 251"/>
                <a:gd name="T10" fmla="*/ 106 w 235"/>
                <a:gd name="T11" fmla="*/ 51 h 251"/>
                <a:gd name="T12" fmla="*/ 171 w 235"/>
                <a:gd name="T13" fmla="*/ 117 h 251"/>
                <a:gd name="T14" fmla="*/ 129 w 235"/>
                <a:gd name="T15" fmla="*/ 201 h 251"/>
                <a:gd name="T16" fmla="*/ 63 w 235"/>
                <a:gd name="T17" fmla="*/ 135 h 251"/>
                <a:gd name="T18" fmla="*/ 106 w 235"/>
                <a:gd name="T19" fmla="*/ 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51">
                  <a:moveTo>
                    <a:pt x="132" y="241"/>
                  </a:moveTo>
                  <a:cubicBezTo>
                    <a:pt x="197" y="232"/>
                    <a:pt x="235" y="181"/>
                    <a:pt x="224" y="107"/>
                  </a:cubicBezTo>
                  <a:cubicBezTo>
                    <a:pt x="215" y="46"/>
                    <a:pt x="170" y="0"/>
                    <a:pt x="101" y="10"/>
                  </a:cubicBezTo>
                  <a:cubicBezTo>
                    <a:pt x="35" y="20"/>
                    <a:pt x="0" y="77"/>
                    <a:pt x="10" y="144"/>
                  </a:cubicBezTo>
                  <a:cubicBezTo>
                    <a:pt x="20" y="207"/>
                    <a:pt x="66" y="251"/>
                    <a:pt x="132" y="241"/>
                  </a:cubicBezTo>
                  <a:close/>
                  <a:moveTo>
                    <a:pt x="106" y="51"/>
                  </a:moveTo>
                  <a:cubicBezTo>
                    <a:pt x="141" y="45"/>
                    <a:pt x="165" y="77"/>
                    <a:pt x="171" y="117"/>
                  </a:cubicBezTo>
                  <a:cubicBezTo>
                    <a:pt x="178" y="160"/>
                    <a:pt x="163" y="196"/>
                    <a:pt x="129" y="201"/>
                  </a:cubicBezTo>
                  <a:cubicBezTo>
                    <a:pt x="95" y="206"/>
                    <a:pt x="70" y="178"/>
                    <a:pt x="63" y="135"/>
                  </a:cubicBezTo>
                  <a:cubicBezTo>
                    <a:pt x="57" y="91"/>
                    <a:pt x="72" y="56"/>
                    <a:pt x="106" y="51"/>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478"/>
            <p:cNvSpPr>
              <a:spLocks/>
            </p:cNvSpPr>
            <p:nvPr/>
          </p:nvSpPr>
          <p:spPr bwMode="auto">
            <a:xfrm>
              <a:off x="6064250" y="3011488"/>
              <a:ext cx="46038" cy="71438"/>
            </a:xfrm>
            <a:custGeom>
              <a:avLst/>
              <a:gdLst>
                <a:gd name="T0" fmla="*/ 29 w 29"/>
                <a:gd name="T1" fmla="*/ 44 h 45"/>
                <a:gd name="T2" fmla="*/ 29 w 29"/>
                <a:gd name="T3" fmla="*/ 36 h 45"/>
                <a:gd name="T4" fmla="*/ 11 w 29"/>
                <a:gd name="T5" fmla="*/ 36 h 45"/>
                <a:gd name="T6" fmla="*/ 11 w 29"/>
                <a:gd name="T7" fmla="*/ 0 h 45"/>
                <a:gd name="T8" fmla="*/ 0 w 29"/>
                <a:gd name="T9" fmla="*/ 0 h 45"/>
                <a:gd name="T10" fmla="*/ 1 w 29"/>
                <a:gd name="T11" fmla="*/ 45 h 45"/>
                <a:gd name="T12" fmla="*/ 29 w 29"/>
                <a:gd name="T13" fmla="*/ 44 h 45"/>
              </a:gdLst>
              <a:ahLst/>
              <a:cxnLst>
                <a:cxn ang="0">
                  <a:pos x="T0" y="T1"/>
                </a:cxn>
                <a:cxn ang="0">
                  <a:pos x="T2" y="T3"/>
                </a:cxn>
                <a:cxn ang="0">
                  <a:pos x="T4" y="T5"/>
                </a:cxn>
                <a:cxn ang="0">
                  <a:pos x="T6" y="T7"/>
                </a:cxn>
                <a:cxn ang="0">
                  <a:pos x="T8" y="T9"/>
                </a:cxn>
                <a:cxn ang="0">
                  <a:pos x="T10" y="T11"/>
                </a:cxn>
                <a:cxn ang="0">
                  <a:pos x="T12" y="T13"/>
                </a:cxn>
              </a:cxnLst>
              <a:rect l="0" t="0" r="r" b="b"/>
              <a:pathLst>
                <a:path w="29" h="45">
                  <a:moveTo>
                    <a:pt x="29" y="44"/>
                  </a:moveTo>
                  <a:lnTo>
                    <a:pt x="29" y="36"/>
                  </a:lnTo>
                  <a:lnTo>
                    <a:pt x="11" y="36"/>
                  </a:lnTo>
                  <a:lnTo>
                    <a:pt x="11" y="0"/>
                  </a:lnTo>
                  <a:lnTo>
                    <a:pt x="0" y="0"/>
                  </a:lnTo>
                  <a:lnTo>
                    <a:pt x="1" y="45"/>
                  </a:lnTo>
                  <a:lnTo>
                    <a:pt x="29" y="44"/>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79"/>
            <p:cNvSpPr>
              <a:spLocks noEditPoints="1"/>
            </p:cNvSpPr>
            <p:nvPr/>
          </p:nvSpPr>
          <p:spPr bwMode="auto">
            <a:xfrm>
              <a:off x="5907088" y="3032125"/>
              <a:ext cx="57150" cy="77788"/>
            </a:xfrm>
            <a:custGeom>
              <a:avLst/>
              <a:gdLst>
                <a:gd name="T0" fmla="*/ 111 w 180"/>
                <a:gd name="T1" fmla="*/ 233 h 247"/>
                <a:gd name="T2" fmla="*/ 89 w 180"/>
                <a:gd name="T3" fmla="*/ 155 h 247"/>
                <a:gd name="T4" fmla="*/ 106 w 180"/>
                <a:gd name="T5" fmla="*/ 151 h 247"/>
                <a:gd name="T6" fmla="*/ 169 w 180"/>
                <a:gd name="T7" fmla="*/ 108 h 247"/>
                <a:gd name="T8" fmla="*/ 174 w 180"/>
                <a:gd name="T9" fmla="*/ 51 h 247"/>
                <a:gd name="T10" fmla="*/ 136 w 180"/>
                <a:gd name="T11" fmla="*/ 7 h 247"/>
                <a:gd name="T12" fmla="*/ 65 w 180"/>
                <a:gd name="T13" fmla="*/ 9 h 247"/>
                <a:gd name="T14" fmla="*/ 0 w 180"/>
                <a:gd name="T15" fmla="*/ 33 h 247"/>
                <a:gd name="T16" fmla="*/ 63 w 180"/>
                <a:gd name="T17" fmla="*/ 247 h 247"/>
                <a:gd name="T18" fmla="*/ 111 w 180"/>
                <a:gd name="T19" fmla="*/ 233 h 247"/>
                <a:gd name="T20" fmla="*/ 78 w 180"/>
                <a:gd name="T21" fmla="*/ 46 h 247"/>
                <a:gd name="T22" fmla="*/ 126 w 180"/>
                <a:gd name="T23" fmla="*/ 66 h 247"/>
                <a:gd name="T24" fmla="*/ 94 w 180"/>
                <a:gd name="T25" fmla="*/ 114 h 247"/>
                <a:gd name="T26" fmla="*/ 78 w 180"/>
                <a:gd name="T27" fmla="*/ 117 h 247"/>
                <a:gd name="T28" fmla="*/ 59 w 180"/>
                <a:gd name="T29" fmla="*/ 53 h 247"/>
                <a:gd name="T30" fmla="*/ 78 w 180"/>
                <a:gd name="T31" fmla="*/ 4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247">
                  <a:moveTo>
                    <a:pt x="111" y="233"/>
                  </a:moveTo>
                  <a:cubicBezTo>
                    <a:pt x="89" y="155"/>
                    <a:pt x="89" y="155"/>
                    <a:pt x="89" y="155"/>
                  </a:cubicBezTo>
                  <a:cubicBezTo>
                    <a:pt x="93" y="155"/>
                    <a:pt x="99" y="153"/>
                    <a:pt x="106" y="151"/>
                  </a:cubicBezTo>
                  <a:cubicBezTo>
                    <a:pt x="135" y="143"/>
                    <a:pt x="157" y="128"/>
                    <a:pt x="169" y="108"/>
                  </a:cubicBezTo>
                  <a:cubicBezTo>
                    <a:pt x="179" y="92"/>
                    <a:pt x="180" y="72"/>
                    <a:pt x="174" y="51"/>
                  </a:cubicBezTo>
                  <a:cubicBezTo>
                    <a:pt x="168" y="29"/>
                    <a:pt x="153" y="14"/>
                    <a:pt x="136" y="7"/>
                  </a:cubicBezTo>
                  <a:cubicBezTo>
                    <a:pt x="118" y="0"/>
                    <a:pt x="95" y="0"/>
                    <a:pt x="65" y="9"/>
                  </a:cubicBezTo>
                  <a:cubicBezTo>
                    <a:pt x="35" y="18"/>
                    <a:pt x="15" y="26"/>
                    <a:pt x="0" y="33"/>
                  </a:cubicBezTo>
                  <a:cubicBezTo>
                    <a:pt x="63" y="247"/>
                    <a:pt x="63" y="247"/>
                    <a:pt x="63" y="247"/>
                  </a:cubicBezTo>
                  <a:lnTo>
                    <a:pt x="111" y="233"/>
                  </a:lnTo>
                  <a:close/>
                  <a:moveTo>
                    <a:pt x="78" y="46"/>
                  </a:moveTo>
                  <a:cubicBezTo>
                    <a:pt x="103" y="38"/>
                    <a:pt x="120" y="46"/>
                    <a:pt x="126" y="66"/>
                  </a:cubicBezTo>
                  <a:cubicBezTo>
                    <a:pt x="133" y="88"/>
                    <a:pt x="120" y="106"/>
                    <a:pt x="94" y="114"/>
                  </a:cubicBezTo>
                  <a:cubicBezTo>
                    <a:pt x="87" y="116"/>
                    <a:pt x="82" y="117"/>
                    <a:pt x="78" y="117"/>
                  </a:cubicBezTo>
                  <a:cubicBezTo>
                    <a:pt x="59" y="53"/>
                    <a:pt x="59" y="53"/>
                    <a:pt x="59" y="53"/>
                  </a:cubicBezTo>
                  <a:cubicBezTo>
                    <a:pt x="62" y="51"/>
                    <a:pt x="68" y="48"/>
                    <a:pt x="78" y="46"/>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480"/>
            <p:cNvSpPr>
              <a:spLocks/>
            </p:cNvSpPr>
            <p:nvPr/>
          </p:nvSpPr>
          <p:spPr bwMode="auto">
            <a:xfrm>
              <a:off x="6122988" y="3011488"/>
              <a:ext cx="20638" cy="73025"/>
            </a:xfrm>
            <a:custGeom>
              <a:avLst/>
              <a:gdLst>
                <a:gd name="T0" fmla="*/ 13 w 13"/>
                <a:gd name="T1" fmla="*/ 1 h 46"/>
                <a:gd name="T2" fmla="*/ 3 w 13"/>
                <a:gd name="T3" fmla="*/ 0 h 46"/>
                <a:gd name="T4" fmla="*/ 0 w 13"/>
                <a:gd name="T5" fmla="*/ 45 h 46"/>
                <a:gd name="T6" fmla="*/ 10 w 13"/>
                <a:gd name="T7" fmla="*/ 46 h 46"/>
                <a:gd name="T8" fmla="*/ 13 w 13"/>
                <a:gd name="T9" fmla="*/ 1 h 46"/>
              </a:gdLst>
              <a:ahLst/>
              <a:cxnLst>
                <a:cxn ang="0">
                  <a:pos x="T0" y="T1"/>
                </a:cxn>
                <a:cxn ang="0">
                  <a:pos x="T2" y="T3"/>
                </a:cxn>
                <a:cxn ang="0">
                  <a:pos x="T4" y="T5"/>
                </a:cxn>
                <a:cxn ang="0">
                  <a:pos x="T6" y="T7"/>
                </a:cxn>
                <a:cxn ang="0">
                  <a:pos x="T8" y="T9"/>
                </a:cxn>
              </a:cxnLst>
              <a:rect l="0" t="0" r="r" b="b"/>
              <a:pathLst>
                <a:path w="13" h="46">
                  <a:moveTo>
                    <a:pt x="13" y="1"/>
                  </a:moveTo>
                  <a:lnTo>
                    <a:pt x="3" y="0"/>
                  </a:lnTo>
                  <a:lnTo>
                    <a:pt x="0" y="45"/>
                  </a:lnTo>
                  <a:lnTo>
                    <a:pt x="10" y="46"/>
                  </a:lnTo>
                  <a:lnTo>
                    <a:pt x="13" y="1"/>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481"/>
            <p:cNvSpPr>
              <a:spLocks/>
            </p:cNvSpPr>
            <p:nvPr/>
          </p:nvSpPr>
          <p:spPr bwMode="auto">
            <a:xfrm>
              <a:off x="6154738" y="3016250"/>
              <a:ext cx="65088" cy="76200"/>
            </a:xfrm>
            <a:custGeom>
              <a:avLst/>
              <a:gdLst>
                <a:gd name="T0" fmla="*/ 109 w 205"/>
                <a:gd name="T1" fmla="*/ 240 h 244"/>
                <a:gd name="T2" fmla="*/ 167 w 205"/>
                <a:gd name="T3" fmla="*/ 240 h 244"/>
                <a:gd name="T4" fmla="*/ 166 w 205"/>
                <a:gd name="T5" fmla="*/ 199 h 244"/>
                <a:gd name="T6" fmla="*/ 123 w 205"/>
                <a:gd name="T7" fmla="*/ 199 h 244"/>
                <a:gd name="T8" fmla="*/ 64 w 205"/>
                <a:gd name="T9" fmla="*/ 115 h 244"/>
                <a:gd name="T10" fmla="*/ 147 w 205"/>
                <a:gd name="T11" fmla="*/ 53 h 244"/>
                <a:gd name="T12" fmla="*/ 188 w 205"/>
                <a:gd name="T13" fmla="*/ 68 h 244"/>
                <a:gd name="T14" fmla="*/ 205 w 205"/>
                <a:gd name="T15" fmla="*/ 30 h 244"/>
                <a:gd name="T16" fmla="*/ 152 w 205"/>
                <a:gd name="T17" fmla="*/ 11 h 244"/>
                <a:gd name="T18" fmla="*/ 11 w 205"/>
                <a:gd name="T19" fmla="*/ 109 h 244"/>
                <a:gd name="T20" fmla="*/ 109 w 205"/>
                <a:gd name="T21"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44">
                  <a:moveTo>
                    <a:pt x="109" y="240"/>
                  </a:moveTo>
                  <a:cubicBezTo>
                    <a:pt x="136" y="244"/>
                    <a:pt x="157" y="243"/>
                    <a:pt x="167" y="240"/>
                  </a:cubicBezTo>
                  <a:cubicBezTo>
                    <a:pt x="166" y="199"/>
                    <a:pt x="166" y="199"/>
                    <a:pt x="166" y="199"/>
                  </a:cubicBezTo>
                  <a:cubicBezTo>
                    <a:pt x="156" y="201"/>
                    <a:pt x="138" y="202"/>
                    <a:pt x="123" y="199"/>
                  </a:cubicBezTo>
                  <a:cubicBezTo>
                    <a:pt x="78" y="192"/>
                    <a:pt x="57" y="159"/>
                    <a:pt x="64" y="115"/>
                  </a:cubicBezTo>
                  <a:cubicBezTo>
                    <a:pt x="72" y="65"/>
                    <a:pt x="107" y="46"/>
                    <a:pt x="147" y="53"/>
                  </a:cubicBezTo>
                  <a:cubicBezTo>
                    <a:pt x="165" y="56"/>
                    <a:pt x="179" y="62"/>
                    <a:pt x="188" y="68"/>
                  </a:cubicBezTo>
                  <a:cubicBezTo>
                    <a:pt x="205" y="30"/>
                    <a:pt x="205" y="30"/>
                    <a:pt x="205" y="30"/>
                  </a:cubicBezTo>
                  <a:cubicBezTo>
                    <a:pt x="197" y="24"/>
                    <a:pt x="178" y="15"/>
                    <a:pt x="152" y="11"/>
                  </a:cubicBezTo>
                  <a:cubicBezTo>
                    <a:pt x="85" y="0"/>
                    <a:pt x="23" y="33"/>
                    <a:pt x="11" y="109"/>
                  </a:cubicBezTo>
                  <a:cubicBezTo>
                    <a:pt x="0" y="172"/>
                    <a:pt x="32" y="227"/>
                    <a:pt x="109" y="240"/>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482"/>
            <p:cNvSpPr>
              <a:spLocks noEditPoints="1"/>
            </p:cNvSpPr>
            <p:nvPr/>
          </p:nvSpPr>
          <p:spPr bwMode="auto">
            <a:xfrm>
              <a:off x="5637213" y="2878138"/>
              <a:ext cx="917575" cy="1101725"/>
            </a:xfrm>
            <a:custGeom>
              <a:avLst/>
              <a:gdLst>
                <a:gd name="T0" fmla="*/ 2497 w 2905"/>
                <a:gd name="T1" fmla="*/ 22 h 3491"/>
                <a:gd name="T2" fmla="*/ 1959 w 2905"/>
                <a:gd name="T3" fmla="*/ 254 h 3491"/>
                <a:gd name="T4" fmla="*/ 1423 w 2905"/>
                <a:gd name="T5" fmla="*/ 20 h 3491"/>
                <a:gd name="T6" fmla="*/ 469 w 2905"/>
                <a:gd name="T7" fmla="*/ 20 h 3491"/>
                <a:gd name="T8" fmla="*/ 12 w 2905"/>
                <a:gd name="T9" fmla="*/ 571 h 3491"/>
                <a:gd name="T10" fmla="*/ 102 w 2905"/>
                <a:gd name="T11" fmla="*/ 2064 h 3491"/>
                <a:gd name="T12" fmla="*/ 1365 w 2905"/>
                <a:gd name="T13" fmla="*/ 3404 h 3491"/>
                <a:gd name="T14" fmla="*/ 1483 w 2905"/>
                <a:gd name="T15" fmla="*/ 3470 h 3491"/>
                <a:gd name="T16" fmla="*/ 2655 w 2905"/>
                <a:gd name="T17" fmla="*/ 2906 h 3491"/>
                <a:gd name="T18" fmla="*/ 2887 w 2905"/>
                <a:gd name="T19" fmla="*/ 622 h 3491"/>
                <a:gd name="T20" fmla="*/ 555 w 2905"/>
                <a:gd name="T21" fmla="*/ 604 h 3491"/>
                <a:gd name="T22" fmla="*/ 2350 w 2905"/>
                <a:gd name="T23" fmla="*/ 604 h 3491"/>
                <a:gd name="T24" fmla="*/ 2221 w 2905"/>
                <a:gd name="T25" fmla="*/ 878 h 3491"/>
                <a:gd name="T26" fmla="*/ 711 w 2905"/>
                <a:gd name="T27" fmla="*/ 886 h 3491"/>
                <a:gd name="T28" fmla="*/ 547 w 2905"/>
                <a:gd name="T29" fmla="*/ 632 h 3491"/>
                <a:gd name="T30" fmla="*/ 1453 w 2905"/>
                <a:gd name="T31" fmla="*/ 810 h 3491"/>
                <a:gd name="T32" fmla="*/ 1453 w 2905"/>
                <a:gd name="T33" fmla="*/ 2551 h 3491"/>
                <a:gd name="T34" fmla="*/ 1453 w 2905"/>
                <a:gd name="T35" fmla="*/ 810 h 3491"/>
                <a:gd name="T36" fmla="*/ 665 w 2905"/>
                <a:gd name="T37" fmla="*/ 888 h 3491"/>
                <a:gd name="T38" fmla="*/ 701 w 2905"/>
                <a:gd name="T39" fmla="*/ 910 h 3491"/>
                <a:gd name="T40" fmla="*/ 865 w 2905"/>
                <a:gd name="T41" fmla="*/ 836 h 3491"/>
                <a:gd name="T42" fmla="*/ 524 w 2905"/>
                <a:gd name="T43" fmla="*/ 933 h 3491"/>
                <a:gd name="T44" fmla="*/ 588 w 2905"/>
                <a:gd name="T45" fmla="*/ 751 h 3491"/>
                <a:gd name="T46" fmla="*/ 472 w 2905"/>
                <a:gd name="T47" fmla="*/ 2057 h 3491"/>
                <a:gd name="T48" fmla="*/ 721 w 2905"/>
                <a:gd name="T49" fmla="*/ 2456 h 3491"/>
                <a:gd name="T50" fmla="*/ 686 w 2905"/>
                <a:gd name="T51" fmla="*/ 2454 h 3491"/>
                <a:gd name="T52" fmla="*/ 588 w 2905"/>
                <a:gd name="T53" fmla="*/ 2610 h 3491"/>
                <a:gd name="T54" fmla="*/ 524 w 2905"/>
                <a:gd name="T55" fmla="*/ 2427 h 3491"/>
                <a:gd name="T56" fmla="*/ 1453 w 2905"/>
                <a:gd name="T57" fmla="*/ 2984 h 3491"/>
                <a:gd name="T58" fmla="*/ 547 w 2905"/>
                <a:gd name="T59" fmla="*/ 2729 h 3491"/>
                <a:gd name="T60" fmla="*/ 711 w 2905"/>
                <a:gd name="T61" fmla="*/ 2475 h 3491"/>
                <a:gd name="T62" fmla="*/ 2221 w 2905"/>
                <a:gd name="T63" fmla="*/ 2483 h 3491"/>
                <a:gd name="T64" fmla="*/ 2350 w 2905"/>
                <a:gd name="T65" fmla="*/ 2756 h 3491"/>
                <a:gd name="T66" fmla="*/ 2240 w 2905"/>
                <a:gd name="T67" fmla="*/ 2472 h 3491"/>
                <a:gd name="T68" fmla="*/ 2204 w 2905"/>
                <a:gd name="T69" fmla="*/ 2451 h 3491"/>
                <a:gd name="T70" fmla="*/ 2040 w 2905"/>
                <a:gd name="T71" fmla="*/ 2524 h 3491"/>
                <a:gd name="T72" fmla="*/ 2381 w 2905"/>
                <a:gd name="T73" fmla="*/ 2427 h 3491"/>
                <a:gd name="T74" fmla="*/ 2317 w 2905"/>
                <a:gd name="T75" fmla="*/ 2610 h 3491"/>
                <a:gd name="T76" fmla="*/ 2433 w 2905"/>
                <a:gd name="T77" fmla="*/ 1303 h 3491"/>
                <a:gd name="T78" fmla="*/ 2184 w 2905"/>
                <a:gd name="T79" fmla="*/ 905 h 3491"/>
                <a:gd name="T80" fmla="*/ 2219 w 2905"/>
                <a:gd name="T81" fmla="*/ 907 h 3491"/>
                <a:gd name="T82" fmla="*/ 2317 w 2905"/>
                <a:gd name="T83" fmla="*/ 751 h 3491"/>
                <a:gd name="T84" fmla="*/ 2381 w 2905"/>
                <a:gd name="T85" fmla="*/ 93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05" h="3491">
                  <a:moveTo>
                    <a:pt x="2893" y="571"/>
                  </a:moveTo>
                  <a:cubicBezTo>
                    <a:pt x="2497" y="22"/>
                    <a:pt x="2497" y="22"/>
                    <a:pt x="2497" y="22"/>
                  </a:cubicBezTo>
                  <a:cubicBezTo>
                    <a:pt x="2482" y="1"/>
                    <a:pt x="2452" y="0"/>
                    <a:pt x="2436" y="20"/>
                  </a:cubicBezTo>
                  <a:cubicBezTo>
                    <a:pt x="2323" y="167"/>
                    <a:pt x="2147" y="254"/>
                    <a:pt x="1959" y="254"/>
                  </a:cubicBezTo>
                  <a:cubicBezTo>
                    <a:pt x="1772" y="254"/>
                    <a:pt x="1596" y="167"/>
                    <a:pt x="1482" y="20"/>
                  </a:cubicBezTo>
                  <a:cubicBezTo>
                    <a:pt x="1467" y="1"/>
                    <a:pt x="1438" y="1"/>
                    <a:pt x="1423" y="20"/>
                  </a:cubicBezTo>
                  <a:cubicBezTo>
                    <a:pt x="1309" y="167"/>
                    <a:pt x="1133" y="254"/>
                    <a:pt x="946" y="254"/>
                  </a:cubicBezTo>
                  <a:cubicBezTo>
                    <a:pt x="758" y="254"/>
                    <a:pt x="582" y="167"/>
                    <a:pt x="469" y="20"/>
                  </a:cubicBezTo>
                  <a:cubicBezTo>
                    <a:pt x="453" y="0"/>
                    <a:pt x="423" y="1"/>
                    <a:pt x="408" y="22"/>
                  </a:cubicBezTo>
                  <a:cubicBezTo>
                    <a:pt x="12" y="571"/>
                    <a:pt x="12" y="571"/>
                    <a:pt x="12" y="571"/>
                  </a:cubicBezTo>
                  <a:cubicBezTo>
                    <a:pt x="0" y="587"/>
                    <a:pt x="3" y="609"/>
                    <a:pt x="18" y="622"/>
                  </a:cubicBezTo>
                  <a:cubicBezTo>
                    <a:pt x="427" y="967"/>
                    <a:pt x="187" y="1628"/>
                    <a:pt x="102" y="2064"/>
                  </a:cubicBezTo>
                  <a:cubicBezTo>
                    <a:pt x="45" y="2354"/>
                    <a:pt x="50" y="2688"/>
                    <a:pt x="250" y="2906"/>
                  </a:cubicBezTo>
                  <a:cubicBezTo>
                    <a:pt x="545" y="3227"/>
                    <a:pt x="1062" y="3098"/>
                    <a:pt x="1365" y="3404"/>
                  </a:cubicBezTo>
                  <a:cubicBezTo>
                    <a:pt x="1386" y="3424"/>
                    <a:pt x="1405" y="3447"/>
                    <a:pt x="1422" y="3470"/>
                  </a:cubicBezTo>
                  <a:cubicBezTo>
                    <a:pt x="1437" y="3491"/>
                    <a:pt x="1468" y="3491"/>
                    <a:pt x="1483" y="3470"/>
                  </a:cubicBezTo>
                  <a:cubicBezTo>
                    <a:pt x="1501" y="3447"/>
                    <a:pt x="1519" y="3424"/>
                    <a:pt x="1540" y="3404"/>
                  </a:cubicBezTo>
                  <a:cubicBezTo>
                    <a:pt x="1843" y="3098"/>
                    <a:pt x="2360" y="3227"/>
                    <a:pt x="2655" y="2906"/>
                  </a:cubicBezTo>
                  <a:cubicBezTo>
                    <a:pt x="2855" y="2688"/>
                    <a:pt x="2860" y="2354"/>
                    <a:pt x="2803" y="2064"/>
                  </a:cubicBezTo>
                  <a:cubicBezTo>
                    <a:pt x="2718" y="1628"/>
                    <a:pt x="2478" y="967"/>
                    <a:pt x="2887" y="622"/>
                  </a:cubicBezTo>
                  <a:cubicBezTo>
                    <a:pt x="2902" y="609"/>
                    <a:pt x="2905" y="587"/>
                    <a:pt x="2893" y="571"/>
                  </a:cubicBezTo>
                  <a:close/>
                  <a:moveTo>
                    <a:pt x="555" y="604"/>
                  </a:moveTo>
                  <a:cubicBezTo>
                    <a:pt x="830" y="455"/>
                    <a:pt x="1140" y="377"/>
                    <a:pt x="1453" y="377"/>
                  </a:cubicBezTo>
                  <a:cubicBezTo>
                    <a:pt x="1765" y="377"/>
                    <a:pt x="2075" y="455"/>
                    <a:pt x="2350" y="604"/>
                  </a:cubicBezTo>
                  <a:cubicBezTo>
                    <a:pt x="2360" y="610"/>
                    <a:pt x="2364" y="622"/>
                    <a:pt x="2358" y="632"/>
                  </a:cubicBezTo>
                  <a:cubicBezTo>
                    <a:pt x="2221" y="878"/>
                    <a:pt x="2221" y="878"/>
                    <a:pt x="2221" y="878"/>
                  </a:cubicBezTo>
                  <a:cubicBezTo>
                    <a:pt x="2216" y="888"/>
                    <a:pt x="2204" y="891"/>
                    <a:pt x="2194" y="886"/>
                  </a:cubicBezTo>
                  <a:cubicBezTo>
                    <a:pt x="1728" y="635"/>
                    <a:pt x="1177" y="635"/>
                    <a:pt x="711" y="886"/>
                  </a:cubicBezTo>
                  <a:cubicBezTo>
                    <a:pt x="701" y="891"/>
                    <a:pt x="689" y="888"/>
                    <a:pt x="684" y="878"/>
                  </a:cubicBezTo>
                  <a:cubicBezTo>
                    <a:pt x="547" y="632"/>
                    <a:pt x="547" y="632"/>
                    <a:pt x="547" y="632"/>
                  </a:cubicBezTo>
                  <a:cubicBezTo>
                    <a:pt x="541" y="622"/>
                    <a:pt x="545" y="610"/>
                    <a:pt x="555" y="604"/>
                  </a:cubicBezTo>
                  <a:close/>
                  <a:moveTo>
                    <a:pt x="1453" y="810"/>
                  </a:moveTo>
                  <a:cubicBezTo>
                    <a:pt x="1933" y="810"/>
                    <a:pt x="2323" y="1199"/>
                    <a:pt x="2323" y="1680"/>
                  </a:cubicBezTo>
                  <a:cubicBezTo>
                    <a:pt x="2323" y="2161"/>
                    <a:pt x="1933" y="2551"/>
                    <a:pt x="1453" y="2551"/>
                  </a:cubicBezTo>
                  <a:cubicBezTo>
                    <a:pt x="972" y="2551"/>
                    <a:pt x="582" y="2161"/>
                    <a:pt x="582" y="1680"/>
                  </a:cubicBezTo>
                  <a:cubicBezTo>
                    <a:pt x="582" y="1199"/>
                    <a:pt x="972" y="810"/>
                    <a:pt x="1453" y="810"/>
                  </a:cubicBezTo>
                  <a:close/>
                  <a:moveTo>
                    <a:pt x="588" y="751"/>
                  </a:moveTo>
                  <a:cubicBezTo>
                    <a:pt x="665" y="888"/>
                    <a:pt x="665" y="888"/>
                    <a:pt x="665" y="888"/>
                  </a:cubicBezTo>
                  <a:cubicBezTo>
                    <a:pt x="670" y="897"/>
                    <a:pt x="677" y="904"/>
                    <a:pt x="686" y="907"/>
                  </a:cubicBezTo>
                  <a:cubicBezTo>
                    <a:pt x="691" y="909"/>
                    <a:pt x="696" y="910"/>
                    <a:pt x="701" y="910"/>
                  </a:cubicBezTo>
                  <a:cubicBezTo>
                    <a:pt x="708" y="910"/>
                    <a:pt x="715" y="908"/>
                    <a:pt x="721" y="905"/>
                  </a:cubicBezTo>
                  <a:cubicBezTo>
                    <a:pt x="768" y="880"/>
                    <a:pt x="816" y="857"/>
                    <a:pt x="865" y="836"/>
                  </a:cubicBezTo>
                  <a:cubicBezTo>
                    <a:pt x="697" y="955"/>
                    <a:pt x="559" y="1117"/>
                    <a:pt x="472" y="1303"/>
                  </a:cubicBezTo>
                  <a:cubicBezTo>
                    <a:pt x="459" y="1178"/>
                    <a:pt x="477" y="1050"/>
                    <a:pt x="524" y="933"/>
                  </a:cubicBezTo>
                  <a:cubicBezTo>
                    <a:pt x="444" y="937"/>
                    <a:pt x="364" y="929"/>
                    <a:pt x="288" y="907"/>
                  </a:cubicBezTo>
                  <a:cubicBezTo>
                    <a:pt x="398" y="879"/>
                    <a:pt x="501" y="824"/>
                    <a:pt x="588" y="751"/>
                  </a:cubicBezTo>
                  <a:close/>
                  <a:moveTo>
                    <a:pt x="524" y="2427"/>
                  </a:moveTo>
                  <a:cubicBezTo>
                    <a:pt x="477" y="2311"/>
                    <a:pt x="459" y="2182"/>
                    <a:pt x="472" y="2057"/>
                  </a:cubicBezTo>
                  <a:cubicBezTo>
                    <a:pt x="559" y="2244"/>
                    <a:pt x="697" y="2406"/>
                    <a:pt x="865" y="2524"/>
                  </a:cubicBezTo>
                  <a:cubicBezTo>
                    <a:pt x="816" y="2504"/>
                    <a:pt x="768" y="2481"/>
                    <a:pt x="721" y="2456"/>
                  </a:cubicBezTo>
                  <a:cubicBezTo>
                    <a:pt x="715" y="2452"/>
                    <a:pt x="708" y="2451"/>
                    <a:pt x="701" y="2451"/>
                  </a:cubicBezTo>
                  <a:cubicBezTo>
                    <a:pt x="696" y="2451"/>
                    <a:pt x="691" y="2452"/>
                    <a:pt x="686" y="2454"/>
                  </a:cubicBezTo>
                  <a:cubicBezTo>
                    <a:pt x="677" y="2457"/>
                    <a:pt x="670" y="2463"/>
                    <a:pt x="665" y="2472"/>
                  </a:cubicBezTo>
                  <a:cubicBezTo>
                    <a:pt x="588" y="2610"/>
                    <a:pt x="588" y="2610"/>
                    <a:pt x="588" y="2610"/>
                  </a:cubicBezTo>
                  <a:cubicBezTo>
                    <a:pt x="501" y="2536"/>
                    <a:pt x="398" y="2482"/>
                    <a:pt x="288" y="2454"/>
                  </a:cubicBezTo>
                  <a:cubicBezTo>
                    <a:pt x="364" y="2432"/>
                    <a:pt x="444" y="2423"/>
                    <a:pt x="524" y="2427"/>
                  </a:cubicBezTo>
                  <a:close/>
                  <a:moveTo>
                    <a:pt x="2350" y="2756"/>
                  </a:moveTo>
                  <a:cubicBezTo>
                    <a:pt x="2075" y="2905"/>
                    <a:pt x="1765" y="2984"/>
                    <a:pt x="1453" y="2984"/>
                  </a:cubicBezTo>
                  <a:cubicBezTo>
                    <a:pt x="1140" y="2984"/>
                    <a:pt x="830" y="2905"/>
                    <a:pt x="555" y="2756"/>
                  </a:cubicBezTo>
                  <a:cubicBezTo>
                    <a:pt x="545" y="2751"/>
                    <a:pt x="541" y="2738"/>
                    <a:pt x="547" y="2729"/>
                  </a:cubicBezTo>
                  <a:cubicBezTo>
                    <a:pt x="684" y="2483"/>
                    <a:pt x="684" y="2483"/>
                    <a:pt x="684" y="2483"/>
                  </a:cubicBezTo>
                  <a:cubicBezTo>
                    <a:pt x="689" y="2473"/>
                    <a:pt x="701" y="2469"/>
                    <a:pt x="711" y="2475"/>
                  </a:cubicBezTo>
                  <a:cubicBezTo>
                    <a:pt x="1177" y="2726"/>
                    <a:pt x="1728" y="2726"/>
                    <a:pt x="2194" y="2475"/>
                  </a:cubicBezTo>
                  <a:cubicBezTo>
                    <a:pt x="2204" y="2469"/>
                    <a:pt x="2216" y="2473"/>
                    <a:pt x="2221" y="2483"/>
                  </a:cubicBezTo>
                  <a:cubicBezTo>
                    <a:pt x="2358" y="2729"/>
                    <a:pt x="2358" y="2729"/>
                    <a:pt x="2358" y="2729"/>
                  </a:cubicBezTo>
                  <a:cubicBezTo>
                    <a:pt x="2364" y="2738"/>
                    <a:pt x="2360" y="2751"/>
                    <a:pt x="2350" y="2756"/>
                  </a:cubicBezTo>
                  <a:close/>
                  <a:moveTo>
                    <a:pt x="2317" y="2610"/>
                  </a:moveTo>
                  <a:cubicBezTo>
                    <a:pt x="2240" y="2472"/>
                    <a:pt x="2240" y="2472"/>
                    <a:pt x="2240" y="2472"/>
                  </a:cubicBezTo>
                  <a:cubicBezTo>
                    <a:pt x="2235" y="2463"/>
                    <a:pt x="2228" y="2457"/>
                    <a:pt x="2219" y="2454"/>
                  </a:cubicBezTo>
                  <a:cubicBezTo>
                    <a:pt x="2214" y="2452"/>
                    <a:pt x="2209" y="2451"/>
                    <a:pt x="2204" y="2451"/>
                  </a:cubicBezTo>
                  <a:cubicBezTo>
                    <a:pt x="2197" y="2451"/>
                    <a:pt x="2190" y="2452"/>
                    <a:pt x="2184" y="2456"/>
                  </a:cubicBezTo>
                  <a:cubicBezTo>
                    <a:pt x="2137" y="2481"/>
                    <a:pt x="2089" y="2504"/>
                    <a:pt x="2040" y="2524"/>
                  </a:cubicBezTo>
                  <a:cubicBezTo>
                    <a:pt x="2208" y="2406"/>
                    <a:pt x="2346" y="2244"/>
                    <a:pt x="2433" y="2057"/>
                  </a:cubicBezTo>
                  <a:cubicBezTo>
                    <a:pt x="2446" y="2182"/>
                    <a:pt x="2428" y="2311"/>
                    <a:pt x="2381" y="2427"/>
                  </a:cubicBezTo>
                  <a:cubicBezTo>
                    <a:pt x="2461" y="2423"/>
                    <a:pt x="2541" y="2432"/>
                    <a:pt x="2617" y="2454"/>
                  </a:cubicBezTo>
                  <a:cubicBezTo>
                    <a:pt x="2507" y="2482"/>
                    <a:pt x="2404" y="2536"/>
                    <a:pt x="2317" y="2610"/>
                  </a:cubicBezTo>
                  <a:close/>
                  <a:moveTo>
                    <a:pt x="2381" y="933"/>
                  </a:moveTo>
                  <a:cubicBezTo>
                    <a:pt x="2428" y="1050"/>
                    <a:pt x="2446" y="1178"/>
                    <a:pt x="2433" y="1303"/>
                  </a:cubicBezTo>
                  <a:cubicBezTo>
                    <a:pt x="2346" y="1117"/>
                    <a:pt x="2208" y="955"/>
                    <a:pt x="2040" y="836"/>
                  </a:cubicBezTo>
                  <a:cubicBezTo>
                    <a:pt x="2089" y="857"/>
                    <a:pt x="2137" y="880"/>
                    <a:pt x="2184" y="905"/>
                  </a:cubicBezTo>
                  <a:cubicBezTo>
                    <a:pt x="2190" y="908"/>
                    <a:pt x="2197" y="910"/>
                    <a:pt x="2204" y="910"/>
                  </a:cubicBezTo>
                  <a:cubicBezTo>
                    <a:pt x="2209" y="910"/>
                    <a:pt x="2214" y="909"/>
                    <a:pt x="2219" y="907"/>
                  </a:cubicBezTo>
                  <a:cubicBezTo>
                    <a:pt x="2228" y="904"/>
                    <a:pt x="2235" y="897"/>
                    <a:pt x="2240" y="888"/>
                  </a:cubicBezTo>
                  <a:cubicBezTo>
                    <a:pt x="2317" y="751"/>
                    <a:pt x="2317" y="751"/>
                    <a:pt x="2317" y="751"/>
                  </a:cubicBezTo>
                  <a:cubicBezTo>
                    <a:pt x="2404" y="824"/>
                    <a:pt x="2507" y="879"/>
                    <a:pt x="2617" y="907"/>
                  </a:cubicBezTo>
                  <a:cubicBezTo>
                    <a:pt x="2541" y="929"/>
                    <a:pt x="2461" y="937"/>
                    <a:pt x="2381" y="933"/>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8" name="Group 67"/>
          <p:cNvGrpSpPr>
            <a:grpSpLocks noChangeAspect="1"/>
          </p:cNvGrpSpPr>
          <p:nvPr/>
        </p:nvGrpSpPr>
        <p:grpSpPr>
          <a:xfrm>
            <a:off x="2411229" y="2201959"/>
            <a:ext cx="625098" cy="727348"/>
            <a:chOff x="5624513" y="2881313"/>
            <a:chExt cx="941388" cy="1095376"/>
          </a:xfrm>
          <a:solidFill>
            <a:schemeClr val="tx1">
              <a:lumMod val="65000"/>
              <a:lumOff val="35000"/>
            </a:schemeClr>
          </a:solidFill>
        </p:grpSpPr>
        <p:sp>
          <p:nvSpPr>
            <p:cNvPr id="69" name="Freeform 16"/>
            <p:cNvSpPr>
              <a:spLocks noEditPoints="1"/>
            </p:cNvSpPr>
            <p:nvPr/>
          </p:nvSpPr>
          <p:spPr bwMode="auto">
            <a:xfrm>
              <a:off x="5624513" y="3140076"/>
              <a:ext cx="941388" cy="836613"/>
            </a:xfrm>
            <a:custGeom>
              <a:avLst/>
              <a:gdLst>
                <a:gd name="T0" fmla="*/ 919 w 1838"/>
                <a:gd name="T1" fmla="*/ 648 h 1638"/>
                <a:gd name="T2" fmla="*/ 1307 w 1838"/>
                <a:gd name="T3" fmla="*/ 89 h 1638"/>
                <a:gd name="T4" fmla="*/ 1202 w 1838"/>
                <a:gd name="T5" fmla="*/ 162 h 1638"/>
                <a:gd name="T6" fmla="*/ 634 w 1838"/>
                <a:gd name="T7" fmla="*/ 156 h 1638"/>
                <a:gd name="T8" fmla="*/ 512 w 1838"/>
                <a:gd name="T9" fmla="*/ 0 h 1638"/>
                <a:gd name="T10" fmla="*/ 518 w 1838"/>
                <a:gd name="T11" fmla="*/ 111 h 1638"/>
                <a:gd name="T12" fmla="*/ 1442 w 1838"/>
                <a:gd name="T13" fmla="*/ 675 h 1638"/>
                <a:gd name="T14" fmla="*/ 1085 w 1838"/>
                <a:gd name="T15" fmla="*/ 850 h 1638"/>
                <a:gd name="T16" fmla="*/ 864 w 1838"/>
                <a:gd name="T17" fmla="*/ 714 h 1638"/>
                <a:gd name="T18" fmla="*/ 643 w 1838"/>
                <a:gd name="T19" fmla="*/ 584 h 1638"/>
                <a:gd name="T20" fmla="*/ 396 w 1838"/>
                <a:gd name="T21" fmla="*/ 675 h 1638"/>
                <a:gd name="T22" fmla="*/ 28 w 1838"/>
                <a:gd name="T23" fmla="*/ 1348 h 1638"/>
                <a:gd name="T24" fmla="*/ 343 w 1838"/>
                <a:gd name="T25" fmla="*/ 1484 h 1638"/>
                <a:gd name="T26" fmla="*/ 925 w 1838"/>
                <a:gd name="T27" fmla="*/ 1638 h 1638"/>
                <a:gd name="T28" fmla="*/ 1523 w 1838"/>
                <a:gd name="T29" fmla="*/ 1485 h 1638"/>
                <a:gd name="T30" fmla="*/ 1811 w 1838"/>
                <a:gd name="T31" fmla="*/ 1348 h 1638"/>
                <a:gd name="T32" fmla="*/ 1442 w 1838"/>
                <a:gd name="T33" fmla="*/ 675 h 1638"/>
                <a:gd name="T34" fmla="*/ 1724 w 1838"/>
                <a:gd name="T35" fmla="*/ 1206 h 1638"/>
                <a:gd name="T36" fmla="*/ 1635 w 1838"/>
                <a:gd name="T37" fmla="*/ 1108 h 1638"/>
                <a:gd name="T38" fmla="*/ 1669 w 1838"/>
                <a:gd name="T39" fmla="*/ 1019 h 1638"/>
                <a:gd name="T40" fmla="*/ 1340 w 1838"/>
                <a:gd name="T41" fmla="*/ 687 h 1638"/>
                <a:gd name="T42" fmla="*/ 1295 w 1838"/>
                <a:gd name="T43" fmla="*/ 687 h 1638"/>
                <a:gd name="T44" fmla="*/ 521 w 1838"/>
                <a:gd name="T45" fmla="*/ 665 h 1638"/>
                <a:gd name="T46" fmla="*/ 521 w 1838"/>
                <a:gd name="T47" fmla="*/ 710 h 1638"/>
                <a:gd name="T48" fmla="*/ 521 w 1838"/>
                <a:gd name="T49" fmla="*/ 665 h 1638"/>
                <a:gd name="T50" fmla="*/ 184 w 1838"/>
                <a:gd name="T51" fmla="*/ 1030 h 1638"/>
                <a:gd name="T52" fmla="*/ 137 w 1838"/>
                <a:gd name="T53" fmla="*/ 1190 h 1638"/>
                <a:gd name="T54" fmla="*/ 169 w 1838"/>
                <a:gd name="T55" fmla="*/ 1020 h 1638"/>
                <a:gd name="T56" fmla="*/ 1528 w 1838"/>
                <a:gd name="T57" fmla="*/ 1402 h 1638"/>
                <a:gd name="T58" fmla="*/ 1447 w 1838"/>
                <a:gd name="T59" fmla="*/ 1006 h 1638"/>
                <a:gd name="T60" fmla="*/ 1000 w 1838"/>
                <a:gd name="T61" fmla="*/ 1552 h 1638"/>
                <a:gd name="T62" fmla="*/ 871 w 1838"/>
                <a:gd name="T63" fmla="*/ 951 h 1638"/>
                <a:gd name="T64" fmla="*/ 395 w 1838"/>
                <a:gd name="T65" fmla="*/ 1421 h 1638"/>
                <a:gd name="T66" fmla="*/ 308 w 1838"/>
                <a:gd name="T67" fmla="*/ 1003 h 1638"/>
                <a:gd name="T68" fmla="*/ 110 w 1838"/>
                <a:gd name="T69" fmla="*/ 1329 h 1638"/>
                <a:gd name="T70" fmla="*/ 145 w 1838"/>
                <a:gd name="T71" fmla="*/ 1248 h 1638"/>
                <a:gd name="T72" fmla="*/ 217 w 1838"/>
                <a:gd name="T73" fmla="*/ 1003 h 1638"/>
                <a:gd name="T74" fmla="*/ 311 w 1838"/>
                <a:gd name="T75" fmla="*/ 833 h 1638"/>
                <a:gd name="T76" fmla="*/ 591 w 1838"/>
                <a:gd name="T77" fmla="*/ 737 h 1638"/>
                <a:gd name="T78" fmla="*/ 597 w 1838"/>
                <a:gd name="T79" fmla="*/ 690 h 1638"/>
                <a:gd name="T80" fmla="*/ 840 w 1838"/>
                <a:gd name="T81" fmla="*/ 874 h 1638"/>
                <a:gd name="T82" fmla="*/ 969 w 1838"/>
                <a:gd name="T83" fmla="*/ 914 h 1638"/>
                <a:gd name="T84" fmla="*/ 1109 w 1838"/>
                <a:gd name="T85" fmla="*/ 1010 h 1638"/>
                <a:gd name="T86" fmla="*/ 1256 w 1838"/>
                <a:gd name="T87" fmla="*/ 695 h 1638"/>
                <a:gd name="T88" fmla="*/ 1506 w 1838"/>
                <a:gd name="T89" fmla="*/ 870 h 1638"/>
                <a:gd name="T90" fmla="*/ 1649 w 1838"/>
                <a:gd name="T91" fmla="*/ 982 h 1638"/>
                <a:gd name="T92" fmla="*/ 1592 w 1838"/>
                <a:gd name="T93" fmla="*/ 1123 h 1638"/>
                <a:gd name="T94" fmla="*/ 1729 w 1838"/>
                <a:gd name="T95" fmla="*/ 1272 h 1638"/>
                <a:gd name="T96" fmla="*/ 1063 w 1838"/>
                <a:gd name="T97" fmla="*/ 1260 h 1638"/>
                <a:gd name="T98" fmla="*/ 1400 w 1838"/>
                <a:gd name="T99" fmla="*/ 1260 h 1638"/>
                <a:gd name="T100" fmla="*/ 1063 w 1838"/>
                <a:gd name="T101" fmla="*/ 1169 h 1638"/>
                <a:gd name="T102" fmla="*/ 1234 w 1838"/>
                <a:gd name="T103" fmla="*/ 1251 h 1638"/>
                <a:gd name="T104" fmla="*/ 1234 w 1838"/>
                <a:gd name="T105" fmla="*/ 1299 h 1638"/>
                <a:gd name="T106" fmla="*/ 1234 w 1838"/>
                <a:gd name="T107" fmla="*/ 1251 h 1638"/>
                <a:gd name="T108" fmla="*/ 596 w 1838"/>
                <a:gd name="T109" fmla="*/ 1325 h 1638"/>
                <a:gd name="T110" fmla="*/ 768 w 1838"/>
                <a:gd name="T111" fmla="*/ 1169 h 1638"/>
                <a:gd name="T112" fmla="*/ 431 w 1838"/>
                <a:gd name="T113" fmla="*/ 1260 h 1638"/>
                <a:gd name="T114" fmla="*/ 621 w 1838"/>
                <a:gd name="T115" fmla="*/ 1275 h 1638"/>
                <a:gd name="T116" fmla="*/ 573 w 1838"/>
                <a:gd name="T117" fmla="*/ 1275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38" h="1638">
                  <a:moveTo>
                    <a:pt x="593" y="346"/>
                  </a:moveTo>
                  <a:cubicBezTo>
                    <a:pt x="651" y="518"/>
                    <a:pt x="762" y="648"/>
                    <a:pt x="919" y="648"/>
                  </a:cubicBezTo>
                  <a:cubicBezTo>
                    <a:pt x="1070" y="648"/>
                    <a:pt x="1182" y="519"/>
                    <a:pt x="1242" y="348"/>
                  </a:cubicBezTo>
                  <a:cubicBezTo>
                    <a:pt x="1364" y="225"/>
                    <a:pt x="1336" y="133"/>
                    <a:pt x="1307" y="89"/>
                  </a:cubicBezTo>
                  <a:cubicBezTo>
                    <a:pt x="1313" y="62"/>
                    <a:pt x="1316" y="37"/>
                    <a:pt x="1318" y="12"/>
                  </a:cubicBezTo>
                  <a:cubicBezTo>
                    <a:pt x="1313" y="61"/>
                    <a:pt x="1286" y="121"/>
                    <a:pt x="1202" y="162"/>
                  </a:cubicBezTo>
                  <a:cubicBezTo>
                    <a:pt x="1173" y="373"/>
                    <a:pt x="1070" y="565"/>
                    <a:pt x="919" y="565"/>
                  </a:cubicBezTo>
                  <a:cubicBezTo>
                    <a:pt x="766" y="565"/>
                    <a:pt x="662" y="369"/>
                    <a:pt x="634" y="156"/>
                  </a:cubicBezTo>
                  <a:cubicBezTo>
                    <a:pt x="607" y="142"/>
                    <a:pt x="587" y="127"/>
                    <a:pt x="572" y="113"/>
                  </a:cubicBezTo>
                  <a:cubicBezTo>
                    <a:pt x="522" y="68"/>
                    <a:pt x="513" y="21"/>
                    <a:pt x="512" y="0"/>
                  </a:cubicBezTo>
                  <a:cubicBezTo>
                    <a:pt x="509" y="64"/>
                    <a:pt x="517" y="111"/>
                    <a:pt x="517" y="111"/>
                  </a:cubicBezTo>
                  <a:cubicBezTo>
                    <a:pt x="517" y="111"/>
                    <a:pt x="518" y="111"/>
                    <a:pt x="518" y="111"/>
                  </a:cubicBezTo>
                  <a:cubicBezTo>
                    <a:pt x="497" y="160"/>
                    <a:pt x="490" y="242"/>
                    <a:pt x="593" y="346"/>
                  </a:cubicBezTo>
                  <a:close/>
                  <a:moveTo>
                    <a:pt x="1442" y="675"/>
                  </a:moveTo>
                  <a:cubicBezTo>
                    <a:pt x="1194" y="584"/>
                    <a:pt x="1194" y="584"/>
                    <a:pt x="1194" y="584"/>
                  </a:cubicBezTo>
                  <a:cubicBezTo>
                    <a:pt x="1085" y="850"/>
                    <a:pt x="1085" y="850"/>
                    <a:pt x="1085" y="850"/>
                  </a:cubicBezTo>
                  <a:cubicBezTo>
                    <a:pt x="973" y="714"/>
                    <a:pt x="973" y="714"/>
                    <a:pt x="973" y="714"/>
                  </a:cubicBezTo>
                  <a:cubicBezTo>
                    <a:pt x="864" y="714"/>
                    <a:pt x="864" y="714"/>
                    <a:pt x="864" y="714"/>
                  </a:cubicBezTo>
                  <a:cubicBezTo>
                    <a:pt x="752" y="850"/>
                    <a:pt x="752" y="850"/>
                    <a:pt x="752" y="850"/>
                  </a:cubicBezTo>
                  <a:cubicBezTo>
                    <a:pt x="643" y="584"/>
                    <a:pt x="643" y="584"/>
                    <a:pt x="643" y="584"/>
                  </a:cubicBezTo>
                  <a:cubicBezTo>
                    <a:pt x="399" y="674"/>
                    <a:pt x="399" y="674"/>
                    <a:pt x="399" y="674"/>
                  </a:cubicBezTo>
                  <a:cubicBezTo>
                    <a:pt x="396" y="675"/>
                    <a:pt x="396" y="675"/>
                    <a:pt x="396" y="675"/>
                  </a:cubicBezTo>
                  <a:cubicBezTo>
                    <a:pt x="392" y="677"/>
                    <a:pt x="0" y="863"/>
                    <a:pt x="27" y="1342"/>
                  </a:cubicBezTo>
                  <a:cubicBezTo>
                    <a:pt x="28" y="1348"/>
                    <a:pt x="28" y="1348"/>
                    <a:pt x="28" y="1348"/>
                  </a:cubicBezTo>
                  <a:cubicBezTo>
                    <a:pt x="30" y="1354"/>
                    <a:pt x="30" y="1354"/>
                    <a:pt x="30" y="1354"/>
                  </a:cubicBezTo>
                  <a:cubicBezTo>
                    <a:pt x="32" y="1360"/>
                    <a:pt x="84" y="1494"/>
                    <a:pt x="343" y="1484"/>
                  </a:cubicBezTo>
                  <a:cubicBezTo>
                    <a:pt x="454" y="1581"/>
                    <a:pt x="664" y="1638"/>
                    <a:pt x="913" y="1638"/>
                  </a:cubicBezTo>
                  <a:cubicBezTo>
                    <a:pt x="917" y="1638"/>
                    <a:pt x="921" y="1638"/>
                    <a:pt x="925" y="1638"/>
                  </a:cubicBezTo>
                  <a:cubicBezTo>
                    <a:pt x="1120" y="1637"/>
                    <a:pt x="1368" y="1595"/>
                    <a:pt x="1497" y="1485"/>
                  </a:cubicBezTo>
                  <a:cubicBezTo>
                    <a:pt x="1506" y="1485"/>
                    <a:pt x="1514" y="1485"/>
                    <a:pt x="1523" y="1485"/>
                  </a:cubicBezTo>
                  <a:cubicBezTo>
                    <a:pt x="1758" y="1485"/>
                    <a:pt x="1807" y="1360"/>
                    <a:pt x="1809" y="1354"/>
                  </a:cubicBezTo>
                  <a:cubicBezTo>
                    <a:pt x="1811" y="1348"/>
                    <a:pt x="1811" y="1348"/>
                    <a:pt x="1811" y="1348"/>
                  </a:cubicBezTo>
                  <a:cubicBezTo>
                    <a:pt x="1811" y="1342"/>
                    <a:pt x="1811" y="1342"/>
                    <a:pt x="1811" y="1342"/>
                  </a:cubicBezTo>
                  <a:cubicBezTo>
                    <a:pt x="1838" y="863"/>
                    <a:pt x="1446" y="677"/>
                    <a:pt x="1442" y="675"/>
                  </a:cubicBezTo>
                  <a:close/>
                  <a:moveTo>
                    <a:pt x="1669" y="1019"/>
                  </a:moveTo>
                  <a:cubicBezTo>
                    <a:pt x="1695" y="1072"/>
                    <a:pt x="1715" y="1134"/>
                    <a:pt x="1724" y="1206"/>
                  </a:cubicBezTo>
                  <a:cubicBezTo>
                    <a:pt x="1715" y="1200"/>
                    <a:pt x="1715" y="1201"/>
                    <a:pt x="1699" y="1190"/>
                  </a:cubicBezTo>
                  <a:cubicBezTo>
                    <a:pt x="1635" y="1108"/>
                    <a:pt x="1635" y="1108"/>
                    <a:pt x="1635" y="1108"/>
                  </a:cubicBezTo>
                  <a:cubicBezTo>
                    <a:pt x="1652" y="1030"/>
                    <a:pt x="1652" y="1030"/>
                    <a:pt x="1652" y="1030"/>
                  </a:cubicBezTo>
                  <a:lnTo>
                    <a:pt x="1669" y="1019"/>
                  </a:lnTo>
                  <a:close/>
                  <a:moveTo>
                    <a:pt x="1318" y="665"/>
                  </a:moveTo>
                  <a:cubicBezTo>
                    <a:pt x="1330" y="665"/>
                    <a:pt x="1340" y="675"/>
                    <a:pt x="1340" y="687"/>
                  </a:cubicBezTo>
                  <a:cubicBezTo>
                    <a:pt x="1340" y="700"/>
                    <a:pt x="1330" y="710"/>
                    <a:pt x="1318" y="710"/>
                  </a:cubicBezTo>
                  <a:cubicBezTo>
                    <a:pt x="1305" y="710"/>
                    <a:pt x="1295" y="700"/>
                    <a:pt x="1295" y="687"/>
                  </a:cubicBezTo>
                  <a:cubicBezTo>
                    <a:pt x="1295" y="675"/>
                    <a:pt x="1305" y="665"/>
                    <a:pt x="1318" y="665"/>
                  </a:cubicBezTo>
                  <a:close/>
                  <a:moveTo>
                    <a:pt x="521" y="665"/>
                  </a:moveTo>
                  <a:cubicBezTo>
                    <a:pt x="534" y="665"/>
                    <a:pt x="544" y="675"/>
                    <a:pt x="544" y="687"/>
                  </a:cubicBezTo>
                  <a:cubicBezTo>
                    <a:pt x="544" y="700"/>
                    <a:pt x="534" y="710"/>
                    <a:pt x="521" y="710"/>
                  </a:cubicBezTo>
                  <a:cubicBezTo>
                    <a:pt x="509" y="710"/>
                    <a:pt x="498" y="700"/>
                    <a:pt x="498" y="687"/>
                  </a:cubicBezTo>
                  <a:cubicBezTo>
                    <a:pt x="498" y="675"/>
                    <a:pt x="509" y="665"/>
                    <a:pt x="521" y="665"/>
                  </a:cubicBezTo>
                  <a:close/>
                  <a:moveTo>
                    <a:pt x="169" y="1020"/>
                  </a:moveTo>
                  <a:cubicBezTo>
                    <a:pt x="184" y="1030"/>
                    <a:pt x="184" y="1030"/>
                    <a:pt x="184" y="1030"/>
                  </a:cubicBezTo>
                  <a:cubicBezTo>
                    <a:pt x="201" y="1108"/>
                    <a:pt x="201" y="1108"/>
                    <a:pt x="201" y="1108"/>
                  </a:cubicBezTo>
                  <a:cubicBezTo>
                    <a:pt x="137" y="1190"/>
                    <a:pt x="137" y="1190"/>
                    <a:pt x="137" y="1190"/>
                  </a:cubicBezTo>
                  <a:cubicBezTo>
                    <a:pt x="123" y="1200"/>
                    <a:pt x="121" y="1200"/>
                    <a:pt x="115" y="1204"/>
                  </a:cubicBezTo>
                  <a:cubicBezTo>
                    <a:pt x="124" y="1134"/>
                    <a:pt x="144" y="1073"/>
                    <a:pt x="169" y="1020"/>
                  </a:cubicBezTo>
                  <a:close/>
                  <a:moveTo>
                    <a:pt x="1729" y="1329"/>
                  </a:moveTo>
                  <a:cubicBezTo>
                    <a:pt x="1719" y="1344"/>
                    <a:pt x="1674" y="1401"/>
                    <a:pt x="1528" y="1402"/>
                  </a:cubicBezTo>
                  <a:cubicBezTo>
                    <a:pt x="1532" y="1324"/>
                    <a:pt x="1540" y="1149"/>
                    <a:pt x="1529" y="1000"/>
                  </a:cubicBezTo>
                  <a:cubicBezTo>
                    <a:pt x="1447" y="1006"/>
                    <a:pt x="1447" y="1006"/>
                    <a:pt x="1447" y="1006"/>
                  </a:cubicBezTo>
                  <a:cubicBezTo>
                    <a:pt x="1458" y="1165"/>
                    <a:pt x="1447" y="1363"/>
                    <a:pt x="1444" y="1421"/>
                  </a:cubicBezTo>
                  <a:cubicBezTo>
                    <a:pt x="1362" y="1492"/>
                    <a:pt x="1195" y="1541"/>
                    <a:pt x="1000" y="1552"/>
                  </a:cubicBezTo>
                  <a:cubicBezTo>
                    <a:pt x="966" y="951"/>
                    <a:pt x="966" y="951"/>
                    <a:pt x="966" y="951"/>
                  </a:cubicBezTo>
                  <a:cubicBezTo>
                    <a:pt x="871" y="951"/>
                    <a:pt x="871" y="951"/>
                    <a:pt x="871" y="951"/>
                  </a:cubicBezTo>
                  <a:cubicBezTo>
                    <a:pt x="837" y="1553"/>
                    <a:pt x="837" y="1553"/>
                    <a:pt x="837" y="1553"/>
                  </a:cubicBezTo>
                  <a:cubicBezTo>
                    <a:pt x="642" y="1543"/>
                    <a:pt x="479" y="1495"/>
                    <a:pt x="395" y="1421"/>
                  </a:cubicBezTo>
                  <a:cubicBezTo>
                    <a:pt x="391" y="1362"/>
                    <a:pt x="380" y="1170"/>
                    <a:pt x="391" y="1008"/>
                  </a:cubicBezTo>
                  <a:cubicBezTo>
                    <a:pt x="308" y="1003"/>
                    <a:pt x="308" y="1003"/>
                    <a:pt x="308" y="1003"/>
                  </a:cubicBezTo>
                  <a:cubicBezTo>
                    <a:pt x="299" y="1151"/>
                    <a:pt x="306" y="1324"/>
                    <a:pt x="311" y="1402"/>
                  </a:cubicBezTo>
                  <a:cubicBezTo>
                    <a:pt x="165" y="1401"/>
                    <a:pt x="119" y="1344"/>
                    <a:pt x="110" y="1329"/>
                  </a:cubicBezTo>
                  <a:cubicBezTo>
                    <a:pt x="109" y="1309"/>
                    <a:pt x="109" y="1289"/>
                    <a:pt x="109" y="1270"/>
                  </a:cubicBezTo>
                  <a:cubicBezTo>
                    <a:pt x="120" y="1264"/>
                    <a:pt x="124" y="1263"/>
                    <a:pt x="145" y="1248"/>
                  </a:cubicBezTo>
                  <a:cubicBezTo>
                    <a:pt x="244" y="1123"/>
                    <a:pt x="244" y="1123"/>
                    <a:pt x="244" y="1123"/>
                  </a:cubicBezTo>
                  <a:cubicBezTo>
                    <a:pt x="217" y="1003"/>
                    <a:pt x="217" y="1003"/>
                    <a:pt x="217" y="1003"/>
                  </a:cubicBezTo>
                  <a:cubicBezTo>
                    <a:pt x="189" y="983"/>
                    <a:pt x="189" y="983"/>
                    <a:pt x="189" y="983"/>
                  </a:cubicBezTo>
                  <a:cubicBezTo>
                    <a:pt x="226" y="919"/>
                    <a:pt x="270" y="869"/>
                    <a:pt x="311" y="833"/>
                  </a:cubicBezTo>
                  <a:cubicBezTo>
                    <a:pt x="322" y="844"/>
                    <a:pt x="330" y="856"/>
                    <a:pt x="333" y="870"/>
                  </a:cubicBezTo>
                  <a:cubicBezTo>
                    <a:pt x="333" y="870"/>
                    <a:pt x="481" y="764"/>
                    <a:pt x="591" y="737"/>
                  </a:cubicBezTo>
                  <a:cubicBezTo>
                    <a:pt x="591" y="737"/>
                    <a:pt x="591" y="717"/>
                    <a:pt x="582" y="695"/>
                  </a:cubicBezTo>
                  <a:cubicBezTo>
                    <a:pt x="597" y="690"/>
                    <a:pt x="597" y="690"/>
                    <a:pt x="597" y="690"/>
                  </a:cubicBezTo>
                  <a:cubicBezTo>
                    <a:pt x="728" y="1010"/>
                    <a:pt x="728" y="1010"/>
                    <a:pt x="728" y="1010"/>
                  </a:cubicBezTo>
                  <a:cubicBezTo>
                    <a:pt x="840" y="874"/>
                    <a:pt x="840" y="874"/>
                    <a:pt x="840" y="874"/>
                  </a:cubicBezTo>
                  <a:cubicBezTo>
                    <a:pt x="868" y="914"/>
                    <a:pt x="868" y="914"/>
                    <a:pt x="868" y="914"/>
                  </a:cubicBezTo>
                  <a:cubicBezTo>
                    <a:pt x="969" y="914"/>
                    <a:pt x="969" y="914"/>
                    <a:pt x="969" y="914"/>
                  </a:cubicBezTo>
                  <a:cubicBezTo>
                    <a:pt x="997" y="874"/>
                    <a:pt x="997" y="874"/>
                    <a:pt x="997" y="874"/>
                  </a:cubicBezTo>
                  <a:cubicBezTo>
                    <a:pt x="1109" y="1010"/>
                    <a:pt x="1109" y="1010"/>
                    <a:pt x="1109" y="1010"/>
                  </a:cubicBezTo>
                  <a:cubicBezTo>
                    <a:pt x="1240" y="689"/>
                    <a:pt x="1240" y="689"/>
                    <a:pt x="1240" y="689"/>
                  </a:cubicBezTo>
                  <a:cubicBezTo>
                    <a:pt x="1256" y="695"/>
                    <a:pt x="1256" y="695"/>
                    <a:pt x="1256" y="695"/>
                  </a:cubicBezTo>
                  <a:cubicBezTo>
                    <a:pt x="1248" y="717"/>
                    <a:pt x="1248" y="737"/>
                    <a:pt x="1248" y="737"/>
                  </a:cubicBezTo>
                  <a:cubicBezTo>
                    <a:pt x="1358" y="764"/>
                    <a:pt x="1506" y="870"/>
                    <a:pt x="1506" y="870"/>
                  </a:cubicBezTo>
                  <a:cubicBezTo>
                    <a:pt x="1509" y="856"/>
                    <a:pt x="1517" y="844"/>
                    <a:pt x="1527" y="833"/>
                  </a:cubicBezTo>
                  <a:cubicBezTo>
                    <a:pt x="1568" y="869"/>
                    <a:pt x="1612" y="918"/>
                    <a:pt x="1649" y="982"/>
                  </a:cubicBezTo>
                  <a:cubicBezTo>
                    <a:pt x="1619" y="1003"/>
                    <a:pt x="1619" y="1003"/>
                    <a:pt x="1619" y="1003"/>
                  </a:cubicBezTo>
                  <a:cubicBezTo>
                    <a:pt x="1592" y="1123"/>
                    <a:pt x="1592" y="1123"/>
                    <a:pt x="1592" y="1123"/>
                  </a:cubicBezTo>
                  <a:cubicBezTo>
                    <a:pt x="1691" y="1248"/>
                    <a:pt x="1691" y="1248"/>
                    <a:pt x="1691" y="1248"/>
                  </a:cubicBezTo>
                  <a:cubicBezTo>
                    <a:pt x="1714" y="1264"/>
                    <a:pt x="1716" y="1264"/>
                    <a:pt x="1729" y="1272"/>
                  </a:cubicBezTo>
                  <a:cubicBezTo>
                    <a:pt x="1730" y="1290"/>
                    <a:pt x="1730" y="1309"/>
                    <a:pt x="1729" y="1329"/>
                  </a:cubicBezTo>
                  <a:close/>
                  <a:moveTo>
                    <a:pt x="1063" y="1260"/>
                  </a:moveTo>
                  <a:cubicBezTo>
                    <a:pt x="1235" y="1325"/>
                    <a:pt x="1235" y="1325"/>
                    <a:pt x="1235" y="1325"/>
                  </a:cubicBezTo>
                  <a:cubicBezTo>
                    <a:pt x="1400" y="1260"/>
                    <a:pt x="1400" y="1260"/>
                    <a:pt x="1400" y="1260"/>
                  </a:cubicBezTo>
                  <a:cubicBezTo>
                    <a:pt x="1400" y="1169"/>
                    <a:pt x="1400" y="1169"/>
                    <a:pt x="1400" y="1169"/>
                  </a:cubicBezTo>
                  <a:cubicBezTo>
                    <a:pt x="1063" y="1169"/>
                    <a:pt x="1063" y="1169"/>
                    <a:pt x="1063" y="1169"/>
                  </a:cubicBezTo>
                  <a:lnTo>
                    <a:pt x="1063" y="1260"/>
                  </a:lnTo>
                  <a:close/>
                  <a:moveTo>
                    <a:pt x="1234" y="1251"/>
                  </a:moveTo>
                  <a:cubicBezTo>
                    <a:pt x="1247" y="1251"/>
                    <a:pt x="1258" y="1262"/>
                    <a:pt x="1258" y="1275"/>
                  </a:cubicBezTo>
                  <a:cubicBezTo>
                    <a:pt x="1258" y="1288"/>
                    <a:pt x="1247" y="1299"/>
                    <a:pt x="1234" y="1299"/>
                  </a:cubicBezTo>
                  <a:cubicBezTo>
                    <a:pt x="1221" y="1299"/>
                    <a:pt x="1210" y="1288"/>
                    <a:pt x="1210" y="1275"/>
                  </a:cubicBezTo>
                  <a:cubicBezTo>
                    <a:pt x="1210" y="1262"/>
                    <a:pt x="1221" y="1251"/>
                    <a:pt x="1234" y="1251"/>
                  </a:cubicBezTo>
                  <a:close/>
                  <a:moveTo>
                    <a:pt x="431" y="1260"/>
                  </a:moveTo>
                  <a:cubicBezTo>
                    <a:pt x="596" y="1325"/>
                    <a:pt x="596" y="1325"/>
                    <a:pt x="596" y="1325"/>
                  </a:cubicBezTo>
                  <a:cubicBezTo>
                    <a:pt x="768" y="1260"/>
                    <a:pt x="768" y="1260"/>
                    <a:pt x="768" y="1260"/>
                  </a:cubicBezTo>
                  <a:cubicBezTo>
                    <a:pt x="768" y="1169"/>
                    <a:pt x="768" y="1169"/>
                    <a:pt x="768" y="1169"/>
                  </a:cubicBezTo>
                  <a:cubicBezTo>
                    <a:pt x="431" y="1169"/>
                    <a:pt x="431" y="1169"/>
                    <a:pt x="431" y="1169"/>
                  </a:cubicBezTo>
                  <a:lnTo>
                    <a:pt x="431" y="1260"/>
                  </a:lnTo>
                  <a:close/>
                  <a:moveTo>
                    <a:pt x="597" y="1251"/>
                  </a:moveTo>
                  <a:cubicBezTo>
                    <a:pt x="610" y="1251"/>
                    <a:pt x="621" y="1262"/>
                    <a:pt x="621" y="1275"/>
                  </a:cubicBezTo>
                  <a:cubicBezTo>
                    <a:pt x="621" y="1288"/>
                    <a:pt x="610" y="1299"/>
                    <a:pt x="597" y="1299"/>
                  </a:cubicBezTo>
                  <a:cubicBezTo>
                    <a:pt x="584" y="1299"/>
                    <a:pt x="573" y="1288"/>
                    <a:pt x="573" y="1275"/>
                  </a:cubicBezTo>
                  <a:cubicBezTo>
                    <a:pt x="573" y="1262"/>
                    <a:pt x="584" y="1251"/>
                    <a:pt x="597" y="1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7"/>
            <p:cNvSpPr>
              <a:spLocks/>
            </p:cNvSpPr>
            <p:nvPr/>
          </p:nvSpPr>
          <p:spPr bwMode="auto">
            <a:xfrm>
              <a:off x="6035675" y="2935288"/>
              <a:ext cx="119063" cy="130175"/>
            </a:xfrm>
            <a:custGeom>
              <a:avLst/>
              <a:gdLst>
                <a:gd name="T0" fmla="*/ 0 w 232"/>
                <a:gd name="T1" fmla="*/ 153 h 256"/>
                <a:gd name="T2" fmla="*/ 36 w 232"/>
                <a:gd name="T3" fmla="*/ 222 h 256"/>
                <a:gd name="T4" fmla="*/ 119 w 232"/>
                <a:gd name="T5" fmla="*/ 256 h 256"/>
                <a:gd name="T6" fmla="*/ 195 w 232"/>
                <a:gd name="T7" fmla="*/ 222 h 256"/>
                <a:gd name="T8" fmla="*/ 232 w 232"/>
                <a:gd name="T9" fmla="*/ 153 h 256"/>
                <a:gd name="T10" fmla="*/ 221 w 232"/>
                <a:gd name="T11" fmla="*/ 102 h 256"/>
                <a:gd name="T12" fmla="*/ 219 w 232"/>
                <a:gd name="T13" fmla="*/ 90 h 256"/>
                <a:gd name="T14" fmla="*/ 227 w 232"/>
                <a:gd name="T15" fmla="*/ 42 h 256"/>
                <a:gd name="T16" fmla="*/ 186 w 232"/>
                <a:gd name="T17" fmla="*/ 9 h 256"/>
                <a:gd name="T18" fmla="*/ 155 w 232"/>
                <a:gd name="T19" fmla="*/ 17 h 256"/>
                <a:gd name="T20" fmla="*/ 151 w 232"/>
                <a:gd name="T21" fmla="*/ 16 h 256"/>
                <a:gd name="T22" fmla="*/ 135 w 232"/>
                <a:gd name="T23" fmla="*/ 0 h 256"/>
                <a:gd name="T24" fmla="*/ 119 w 232"/>
                <a:gd name="T25" fmla="*/ 11 h 256"/>
                <a:gd name="T26" fmla="*/ 116 w 232"/>
                <a:gd name="T27" fmla="*/ 12 h 256"/>
                <a:gd name="T28" fmla="*/ 116 w 232"/>
                <a:gd name="T29" fmla="*/ 12 h 256"/>
                <a:gd name="T30" fmla="*/ 112 w 232"/>
                <a:gd name="T31" fmla="*/ 11 h 256"/>
                <a:gd name="T32" fmla="*/ 97 w 232"/>
                <a:gd name="T33" fmla="*/ 0 h 256"/>
                <a:gd name="T34" fmla="*/ 81 w 232"/>
                <a:gd name="T35" fmla="*/ 16 h 256"/>
                <a:gd name="T36" fmla="*/ 76 w 232"/>
                <a:gd name="T37" fmla="*/ 17 h 256"/>
                <a:gd name="T38" fmla="*/ 46 w 232"/>
                <a:gd name="T39" fmla="*/ 9 h 256"/>
                <a:gd name="T40" fmla="*/ 4 w 232"/>
                <a:gd name="T41" fmla="*/ 42 h 256"/>
                <a:gd name="T42" fmla="*/ 12 w 232"/>
                <a:gd name="T43" fmla="*/ 90 h 256"/>
                <a:gd name="T44" fmla="*/ 11 w 232"/>
                <a:gd name="T45" fmla="*/ 102 h 256"/>
                <a:gd name="T46" fmla="*/ 0 w 232"/>
                <a:gd name="T47" fmla="*/ 15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2" h="256">
                  <a:moveTo>
                    <a:pt x="0" y="153"/>
                  </a:moveTo>
                  <a:cubicBezTo>
                    <a:pt x="0" y="177"/>
                    <a:pt x="8" y="203"/>
                    <a:pt x="36" y="222"/>
                  </a:cubicBezTo>
                  <a:cubicBezTo>
                    <a:pt x="119" y="256"/>
                    <a:pt x="119" y="256"/>
                    <a:pt x="119" y="256"/>
                  </a:cubicBezTo>
                  <a:cubicBezTo>
                    <a:pt x="195" y="222"/>
                    <a:pt x="195" y="222"/>
                    <a:pt x="195" y="222"/>
                  </a:cubicBezTo>
                  <a:cubicBezTo>
                    <a:pt x="224" y="203"/>
                    <a:pt x="232" y="177"/>
                    <a:pt x="232" y="153"/>
                  </a:cubicBezTo>
                  <a:cubicBezTo>
                    <a:pt x="232" y="125"/>
                    <a:pt x="221" y="102"/>
                    <a:pt x="221" y="102"/>
                  </a:cubicBezTo>
                  <a:cubicBezTo>
                    <a:pt x="220" y="98"/>
                    <a:pt x="219" y="94"/>
                    <a:pt x="219" y="90"/>
                  </a:cubicBezTo>
                  <a:cubicBezTo>
                    <a:pt x="219" y="74"/>
                    <a:pt x="225" y="50"/>
                    <a:pt x="227" y="42"/>
                  </a:cubicBezTo>
                  <a:cubicBezTo>
                    <a:pt x="186" y="9"/>
                    <a:pt x="186" y="9"/>
                    <a:pt x="186" y="9"/>
                  </a:cubicBezTo>
                  <a:cubicBezTo>
                    <a:pt x="155" y="17"/>
                    <a:pt x="155" y="17"/>
                    <a:pt x="155" y="17"/>
                  </a:cubicBezTo>
                  <a:cubicBezTo>
                    <a:pt x="154" y="18"/>
                    <a:pt x="152" y="17"/>
                    <a:pt x="151" y="16"/>
                  </a:cubicBezTo>
                  <a:cubicBezTo>
                    <a:pt x="135" y="0"/>
                    <a:pt x="135" y="0"/>
                    <a:pt x="135" y="0"/>
                  </a:cubicBezTo>
                  <a:cubicBezTo>
                    <a:pt x="119" y="11"/>
                    <a:pt x="119" y="11"/>
                    <a:pt x="119" y="11"/>
                  </a:cubicBezTo>
                  <a:cubicBezTo>
                    <a:pt x="118" y="11"/>
                    <a:pt x="117" y="12"/>
                    <a:pt x="116" y="12"/>
                  </a:cubicBezTo>
                  <a:cubicBezTo>
                    <a:pt x="116" y="12"/>
                    <a:pt x="116" y="12"/>
                    <a:pt x="116" y="12"/>
                  </a:cubicBezTo>
                  <a:cubicBezTo>
                    <a:pt x="115" y="12"/>
                    <a:pt x="113" y="11"/>
                    <a:pt x="112" y="11"/>
                  </a:cubicBezTo>
                  <a:cubicBezTo>
                    <a:pt x="97" y="0"/>
                    <a:pt x="97" y="0"/>
                    <a:pt x="97" y="0"/>
                  </a:cubicBezTo>
                  <a:cubicBezTo>
                    <a:pt x="81" y="16"/>
                    <a:pt x="81" y="16"/>
                    <a:pt x="81" y="16"/>
                  </a:cubicBezTo>
                  <a:cubicBezTo>
                    <a:pt x="80" y="17"/>
                    <a:pt x="78" y="18"/>
                    <a:pt x="76" y="17"/>
                  </a:cubicBezTo>
                  <a:cubicBezTo>
                    <a:pt x="46" y="9"/>
                    <a:pt x="46" y="9"/>
                    <a:pt x="46" y="9"/>
                  </a:cubicBezTo>
                  <a:cubicBezTo>
                    <a:pt x="4" y="42"/>
                    <a:pt x="4" y="42"/>
                    <a:pt x="4" y="42"/>
                  </a:cubicBezTo>
                  <a:cubicBezTo>
                    <a:pt x="7" y="50"/>
                    <a:pt x="12" y="74"/>
                    <a:pt x="12" y="90"/>
                  </a:cubicBezTo>
                  <a:cubicBezTo>
                    <a:pt x="12" y="94"/>
                    <a:pt x="12" y="98"/>
                    <a:pt x="11" y="102"/>
                  </a:cubicBezTo>
                  <a:cubicBezTo>
                    <a:pt x="11" y="102"/>
                    <a:pt x="0" y="125"/>
                    <a:pt x="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8"/>
            <p:cNvSpPr>
              <a:spLocks/>
            </p:cNvSpPr>
            <p:nvPr/>
          </p:nvSpPr>
          <p:spPr bwMode="auto">
            <a:xfrm>
              <a:off x="5900738" y="3132138"/>
              <a:ext cx="385763" cy="101600"/>
            </a:xfrm>
            <a:custGeom>
              <a:avLst/>
              <a:gdLst>
                <a:gd name="T0" fmla="*/ 0 w 753"/>
                <a:gd name="T1" fmla="*/ 6 h 197"/>
                <a:gd name="T2" fmla="*/ 52 w 753"/>
                <a:gd name="T3" fmla="*/ 106 h 197"/>
                <a:gd name="T4" fmla="*/ 386 w 753"/>
                <a:gd name="T5" fmla="*/ 197 h 197"/>
                <a:gd name="T6" fmla="*/ 753 w 753"/>
                <a:gd name="T7" fmla="*/ 4 h 197"/>
                <a:gd name="T8" fmla="*/ 753 w 753"/>
                <a:gd name="T9" fmla="*/ 1 h 197"/>
                <a:gd name="T10" fmla="*/ 400 w 753"/>
                <a:gd name="T11" fmla="*/ 69 h 197"/>
                <a:gd name="T12" fmla="*/ 1 w 753"/>
                <a:gd name="T13" fmla="*/ 0 h 197"/>
                <a:gd name="T14" fmla="*/ 0 w 753"/>
                <a:gd name="T15" fmla="*/ 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3" h="197">
                  <a:moveTo>
                    <a:pt x="0" y="6"/>
                  </a:moveTo>
                  <a:cubicBezTo>
                    <a:pt x="0" y="18"/>
                    <a:pt x="4" y="62"/>
                    <a:pt x="52" y="106"/>
                  </a:cubicBezTo>
                  <a:cubicBezTo>
                    <a:pt x="97" y="148"/>
                    <a:pt x="191" y="197"/>
                    <a:pt x="386" y="197"/>
                  </a:cubicBezTo>
                  <a:cubicBezTo>
                    <a:pt x="705" y="197"/>
                    <a:pt x="753" y="76"/>
                    <a:pt x="753" y="4"/>
                  </a:cubicBezTo>
                  <a:cubicBezTo>
                    <a:pt x="753" y="1"/>
                    <a:pt x="753" y="1"/>
                    <a:pt x="753" y="1"/>
                  </a:cubicBezTo>
                  <a:cubicBezTo>
                    <a:pt x="633" y="51"/>
                    <a:pt x="511" y="69"/>
                    <a:pt x="400" y="69"/>
                  </a:cubicBezTo>
                  <a:cubicBezTo>
                    <a:pt x="217" y="68"/>
                    <a:pt x="63" y="22"/>
                    <a:pt x="1"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9"/>
            <p:cNvSpPr>
              <a:spLocks/>
            </p:cNvSpPr>
            <p:nvPr/>
          </p:nvSpPr>
          <p:spPr bwMode="auto">
            <a:xfrm>
              <a:off x="6259513" y="3108326"/>
              <a:ext cx="28575" cy="26988"/>
            </a:xfrm>
            <a:custGeom>
              <a:avLst/>
              <a:gdLst>
                <a:gd name="T0" fmla="*/ 47 w 54"/>
                <a:gd name="T1" fmla="*/ 36 h 54"/>
                <a:gd name="T2" fmla="*/ 40 w 54"/>
                <a:gd name="T3" fmla="*/ 5 h 54"/>
                <a:gd name="T4" fmla="*/ 7 w 54"/>
                <a:gd name="T5" fmla="*/ 18 h 54"/>
                <a:gd name="T6" fmla="*/ 15 w 54"/>
                <a:gd name="T7" fmla="*/ 49 h 54"/>
                <a:gd name="T8" fmla="*/ 47 w 54"/>
                <a:gd name="T9" fmla="*/ 36 h 54"/>
              </a:gdLst>
              <a:ahLst/>
              <a:cxnLst>
                <a:cxn ang="0">
                  <a:pos x="T0" y="T1"/>
                </a:cxn>
                <a:cxn ang="0">
                  <a:pos x="T2" y="T3"/>
                </a:cxn>
                <a:cxn ang="0">
                  <a:pos x="T4" y="T5"/>
                </a:cxn>
                <a:cxn ang="0">
                  <a:pos x="T6" y="T7"/>
                </a:cxn>
                <a:cxn ang="0">
                  <a:pos x="T8" y="T9"/>
                </a:cxn>
              </a:cxnLst>
              <a:rect l="0" t="0" r="r" b="b"/>
              <a:pathLst>
                <a:path w="54" h="54">
                  <a:moveTo>
                    <a:pt x="47" y="36"/>
                  </a:moveTo>
                  <a:cubicBezTo>
                    <a:pt x="54" y="24"/>
                    <a:pt x="51" y="10"/>
                    <a:pt x="40" y="5"/>
                  </a:cubicBezTo>
                  <a:cubicBezTo>
                    <a:pt x="29" y="0"/>
                    <a:pt x="15" y="6"/>
                    <a:pt x="7" y="18"/>
                  </a:cubicBezTo>
                  <a:cubicBezTo>
                    <a:pt x="0" y="30"/>
                    <a:pt x="4" y="44"/>
                    <a:pt x="15" y="49"/>
                  </a:cubicBezTo>
                  <a:cubicBezTo>
                    <a:pt x="26" y="54"/>
                    <a:pt x="40" y="49"/>
                    <a:pt x="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0"/>
            <p:cNvSpPr>
              <a:spLocks/>
            </p:cNvSpPr>
            <p:nvPr/>
          </p:nvSpPr>
          <p:spPr bwMode="auto">
            <a:xfrm>
              <a:off x="5903913" y="3108326"/>
              <a:ext cx="26988" cy="26988"/>
            </a:xfrm>
            <a:custGeom>
              <a:avLst/>
              <a:gdLst>
                <a:gd name="T0" fmla="*/ 40 w 54"/>
                <a:gd name="T1" fmla="*/ 49 h 54"/>
                <a:gd name="T2" fmla="*/ 47 w 54"/>
                <a:gd name="T3" fmla="*/ 18 h 54"/>
                <a:gd name="T4" fmla="*/ 14 w 54"/>
                <a:gd name="T5" fmla="*/ 5 h 54"/>
                <a:gd name="T6" fmla="*/ 7 w 54"/>
                <a:gd name="T7" fmla="*/ 36 h 54"/>
                <a:gd name="T8" fmla="*/ 40 w 54"/>
                <a:gd name="T9" fmla="*/ 49 h 54"/>
              </a:gdLst>
              <a:ahLst/>
              <a:cxnLst>
                <a:cxn ang="0">
                  <a:pos x="T0" y="T1"/>
                </a:cxn>
                <a:cxn ang="0">
                  <a:pos x="T2" y="T3"/>
                </a:cxn>
                <a:cxn ang="0">
                  <a:pos x="T4" y="T5"/>
                </a:cxn>
                <a:cxn ang="0">
                  <a:pos x="T6" y="T7"/>
                </a:cxn>
                <a:cxn ang="0">
                  <a:pos x="T8" y="T9"/>
                </a:cxn>
              </a:cxnLst>
              <a:rect l="0" t="0" r="r" b="b"/>
              <a:pathLst>
                <a:path w="54" h="54">
                  <a:moveTo>
                    <a:pt x="40" y="49"/>
                  </a:moveTo>
                  <a:cubicBezTo>
                    <a:pt x="51" y="44"/>
                    <a:pt x="54" y="30"/>
                    <a:pt x="47" y="18"/>
                  </a:cubicBezTo>
                  <a:cubicBezTo>
                    <a:pt x="40" y="6"/>
                    <a:pt x="25" y="0"/>
                    <a:pt x="14" y="5"/>
                  </a:cubicBezTo>
                  <a:cubicBezTo>
                    <a:pt x="3" y="10"/>
                    <a:pt x="0" y="24"/>
                    <a:pt x="7" y="36"/>
                  </a:cubicBezTo>
                  <a:cubicBezTo>
                    <a:pt x="14" y="49"/>
                    <a:pt x="29" y="54"/>
                    <a:pt x="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1"/>
            <p:cNvSpPr>
              <a:spLocks noEditPoints="1"/>
            </p:cNvSpPr>
            <p:nvPr/>
          </p:nvSpPr>
          <p:spPr bwMode="auto">
            <a:xfrm>
              <a:off x="5815013" y="2881313"/>
              <a:ext cx="566738" cy="292100"/>
            </a:xfrm>
            <a:custGeom>
              <a:avLst/>
              <a:gdLst>
                <a:gd name="T0" fmla="*/ 1105 w 1105"/>
                <a:gd name="T1" fmla="*/ 287 h 570"/>
                <a:gd name="T2" fmla="*/ 963 w 1105"/>
                <a:gd name="T3" fmla="*/ 135 h 570"/>
                <a:gd name="T4" fmla="*/ 540 w 1105"/>
                <a:gd name="T5" fmla="*/ 0 h 570"/>
                <a:gd name="T6" fmla="*/ 539 w 1105"/>
                <a:gd name="T7" fmla="*/ 0 h 570"/>
                <a:gd name="T8" fmla="*/ 141 w 1105"/>
                <a:gd name="T9" fmla="*/ 108 h 570"/>
                <a:gd name="T10" fmla="*/ 0 w 1105"/>
                <a:gd name="T11" fmla="*/ 287 h 570"/>
                <a:gd name="T12" fmla="*/ 0 w 1105"/>
                <a:gd name="T13" fmla="*/ 287 h 570"/>
                <a:gd name="T14" fmla="*/ 0 w 1105"/>
                <a:gd name="T15" fmla="*/ 288 h 570"/>
                <a:gd name="T16" fmla="*/ 134 w 1105"/>
                <a:gd name="T17" fmla="*/ 432 h 570"/>
                <a:gd name="T18" fmla="*/ 159 w 1105"/>
                <a:gd name="T19" fmla="*/ 429 h 570"/>
                <a:gd name="T20" fmla="*/ 190 w 1105"/>
                <a:gd name="T21" fmla="*/ 441 h 570"/>
                <a:gd name="T22" fmla="*/ 277 w 1105"/>
                <a:gd name="T23" fmla="*/ 467 h 570"/>
                <a:gd name="T24" fmla="*/ 567 w 1105"/>
                <a:gd name="T25" fmla="*/ 505 h 570"/>
                <a:gd name="T26" fmla="*/ 926 w 1105"/>
                <a:gd name="T27" fmla="*/ 430 h 570"/>
                <a:gd name="T28" fmla="*/ 950 w 1105"/>
                <a:gd name="T29" fmla="*/ 430 h 570"/>
                <a:gd name="T30" fmla="*/ 979 w 1105"/>
                <a:gd name="T31" fmla="*/ 416 h 570"/>
                <a:gd name="T32" fmla="*/ 1105 w 1105"/>
                <a:gd name="T33" fmla="*/ 289 h 570"/>
                <a:gd name="T34" fmla="*/ 1105 w 1105"/>
                <a:gd name="T35" fmla="*/ 288 h 570"/>
                <a:gd name="T36" fmla="*/ 1105 w 1105"/>
                <a:gd name="T37" fmla="*/ 287 h 570"/>
                <a:gd name="T38" fmla="*/ 467 w 1105"/>
                <a:gd name="T39" fmla="*/ 70 h 570"/>
                <a:gd name="T40" fmla="*/ 497 w 1105"/>
                <a:gd name="T41" fmla="*/ 78 h 570"/>
                <a:gd name="T42" fmla="*/ 521 w 1105"/>
                <a:gd name="T43" fmla="*/ 54 h 570"/>
                <a:gd name="T44" fmla="*/ 546 w 1105"/>
                <a:gd name="T45" fmla="*/ 70 h 570"/>
                <a:gd name="T46" fmla="*/ 571 w 1105"/>
                <a:gd name="T47" fmla="*/ 54 h 570"/>
                <a:gd name="T48" fmla="*/ 594 w 1105"/>
                <a:gd name="T49" fmla="*/ 78 h 570"/>
                <a:gd name="T50" fmla="*/ 625 w 1105"/>
                <a:gd name="T51" fmla="*/ 70 h 570"/>
                <a:gd name="T52" fmla="*/ 702 w 1105"/>
                <a:gd name="T53" fmla="*/ 131 h 570"/>
                <a:gd name="T54" fmla="*/ 695 w 1105"/>
                <a:gd name="T55" fmla="*/ 156 h 570"/>
                <a:gd name="T56" fmla="*/ 689 w 1105"/>
                <a:gd name="T57" fmla="*/ 194 h 570"/>
                <a:gd name="T58" fmla="*/ 701 w 1105"/>
                <a:gd name="T59" fmla="*/ 257 h 570"/>
                <a:gd name="T60" fmla="*/ 647 w 1105"/>
                <a:gd name="T61" fmla="*/ 359 h 570"/>
                <a:gd name="T62" fmla="*/ 644 w 1105"/>
                <a:gd name="T63" fmla="*/ 361 h 570"/>
                <a:gd name="T64" fmla="*/ 549 w 1105"/>
                <a:gd name="T65" fmla="*/ 403 h 570"/>
                <a:gd name="T66" fmla="*/ 447 w 1105"/>
                <a:gd name="T67" fmla="*/ 361 h 570"/>
                <a:gd name="T68" fmla="*/ 444 w 1105"/>
                <a:gd name="T69" fmla="*/ 359 h 570"/>
                <a:gd name="T70" fmla="*/ 391 w 1105"/>
                <a:gd name="T71" fmla="*/ 257 h 570"/>
                <a:gd name="T72" fmla="*/ 397 w 1105"/>
                <a:gd name="T73" fmla="*/ 214 h 570"/>
                <a:gd name="T74" fmla="*/ 396 w 1105"/>
                <a:gd name="T75" fmla="*/ 214 h 570"/>
                <a:gd name="T76" fmla="*/ 400 w 1105"/>
                <a:gd name="T77" fmla="*/ 203 h 570"/>
                <a:gd name="T78" fmla="*/ 403 w 1105"/>
                <a:gd name="T79" fmla="*/ 194 h 570"/>
                <a:gd name="T80" fmla="*/ 403 w 1105"/>
                <a:gd name="T81" fmla="*/ 194 h 570"/>
                <a:gd name="T82" fmla="*/ 396 w 1105"/>
                <a:gd name="T83" fmla="*/ 156 h 570"/>
                <a:gd name="T84" fmla="*/ 390 w 1105"/>
                <a:gd name="T85" fmla="*/ 131 h 570"/>
                <a:gd name="T86" fmla="*/ 467 w 1105"/>
                <a:gd name="T87" fmla="*/ 70 h 570"/>
                <a:gd name="T88" fmla="*/ 183 w 1105"/>
                <a:gd name="T89" fmla="*/ 394 h 570"/>
                <a:gd name="T90" fmla="*/ 917 w 1105"/>
                <a:gd name="T91" fmla="*/ 394 h 570"/>
                <a:gd name="T92" fmla="*/ 183 w 1105"/>
                <a:gd name="T93" fmla="*/ 39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5" h="570">
                  <a:moveTo>
                    <a:pt x="1105" y="287"/>
                  </a:moveTo>
                  <a:cubicBezTo>
                    <a:pt x="1101" y="264"/>
                    <a:pt x="1012" y="162"/>
                    <a:pt x="963" y="135"/>
                  </a:cubicBezTo>
                  <a:cubicBezTo>
                    <a:pt x="921" y="112"/>
                    <a:pt x="622" y="1"/>
                    <a:pt x="540" y="0"/>
                  </a:cubicBezTo>
                  <a:cubicBezTo>
                    <a:pt x="539" y="0"/>
                    <a:pt x="539" y="0"/>
                    <a:pt x="539" y="0"/>
                  </a:cubicBezTo>
                  <a:cubicBezTo>
                    <a:pt x="455" y="0"/>
                    <a:pt x="192" y="87"/>
                    <a:pt x="141" y="108"/>
                  </a:cubicBezTo>
                  <a:cubicBezTo>
                    <a:pt x="87" y="132"/>
                    <a:pt x="4" y="265"/>
                    <a:pt x="0" y="287"/>
                  </a:cubicBezTo>
                  <a:cubicBezTo>
                    <a:pt x="0" y="287"/>
                    <a:pt x="0" y="287"/>
                    <a:pt x="0" y="287"/>
                  </a:cubicBezTo>
                  <a:cubicBezTo>
                    <a:pt x="0" y="288"/>
                    <a:pt x="0" y="288"/>
                    <a:pt x="0" y="288"/>
                  </a:cubicBezTo>
                  <a:cubicBezTo>
                    <a:pt x="0" y="292"/>
                    <a:pt x="8" y="382"/>
                    <a:pt x="134" y="432"/>
                  </a:cubicBezTo>
                  <a:cubicBezTo>
                    <a:pt x="141" y="427"/>
                    <a:pt x="150" y="426"/>
                    <a:pt x="159" y="429"/>
                  </a:cubicBezTo>
                  <a:cubicBezTo>
                    <a:pt x="159" y="429"/>
                    <a:pt x="170" y="434"/>
                    <a:pt x="190" y="441"/>
                  </a:cubicBezTo>
                  <a:cubicBezTo>
                    <a:pt x="210" y="448"/>
                    <a:pt x="240" y="458"/>
                    <a:pt x="277" y="467"/>
                  </a:cubicBezTo>
                  <a:cubicBezTo>
                    <a:pt x="351" y="486"/>
                    <a:pt x="454" y="505"/>
                    <a:pt x="567" y="505"/>
                  </a:cubicBezTo>
                  <a:cubicBezTo>
                    <a:pt x="681" y="505"/>
                    <a:pt x="806" y="486"/>
                    <a:pt x="926" y="430"/>
                  </a:cubicBezTo>
                  <a:cubicBezTo>
                    <a:pt x="934" y="426"/>
                    <a:pt x="942" y="427"/>
                    <a:pt x="950" y="430"/>
                  </a:cubicBezTo>
                  <a:cubicBezTo>
                    <a:pt x="963" y="423"/>
                    <a:pt x="979" y="416"/>
                    <a:pt x="979" y="416"/>
                  </a:cubicBezTo>
                  <a:cubicBezTo>
                    <a:pt x="1066" y="371"/>
                    <a:pt x="1102" y="301"/>
                    <a:pt x="1105" y="289"/>
                  </a:cubicBezTo>
                  <a:cubicBezTo>
                    <a:pt x="1105" y="288"/>
                    <a:pt x="1105" y="288"/>
                    <a:pt x="1105" y="288"/>
                  </a:cubicBezTo>
                  <a:lnTo>
                    <a:pt x="1105" y="287"/>
                  </a:lnTo>
                  <a:close/>
                  <a:moveTo>
                    <a:pt x="467" y="70"/>
                  </a:moveTo>
                  <a:cubicBezTo>
                    <a:pt x="497" y="78"/>
                    <a:pt x="497" y="78"/>
                    <a:pt x="497" y="78"/>
                  </a:cubicBezTo>
                  <a:cubicBezTo>
                    <a:pt x="521" y="54"/>
                    <a:pt x="521" y="54"/>
                    <a:pt x="521" y="54"/>
                  </a:cubicBezTo>
                  <a:cubicBezTo>
                    <a:pt x="546" y="70"/>
                    <a:pt x="546" y="70"/>
                    <a:pt x="546" y="70"/>
                  </a:cubicBezTo>
                  <a:cubicBezTo>
                    <a:pt x="571" y="54"/>
                    <a:pt x="571" y="54"/>
                    <a:pt x="571" y="54"/>
                  </a:cubicBezTo>
                  <a:cubicBezTo>
                    <a:pt x="594" y="78"/>
                    <a:pt x="594" y="78"/>
                    <a:pt x="594" y="78"/>
                  </a:cubicBezTo>
                  <a:cubicBezTo>
                    <a:pt x="625" y="70"/>
                    <a:pt x="625" y="70"/>
                    <a:pt x="625" y="70"/>
                  </a:cubicBezTo>
                  <a:cubicBezTo>
                    <a:pt x="702" y="131"/>
                    <a:pt x="702" y="131"/>
                    <a:pt x="702" y="131"/>
                  </a:cubicBezTo>
                  <a:cubicBezTo>
                    <a:pt x="695" y="156"/>
                    <a:pt x="695" y="156"/>
                    <a:pt x="695" y="156"/>
                  </a:cubicBezTo>
                  <a:cubicBezTo>
                    <a:pt x="691" y="171"/>
                    <a:pt x="689" y="186"/>
                    <a:pt x="689" y="194"/>
                  </a:cubicBezTo>
                  <a:cubicBezTo>
                    <a:pt x="693" y="205"/>
                    <a:pt x="701" y="229"/>
                    <a:pt x="701" y="257"/>
                  </a:cubicBezTo>
                  <a:cubicBezTo>
                    <a:pt x="701" y="300"/>
                    <a:pt x="682" y="336"/>
                    <a:pt x="647" y="359"/>
                  </a:cubicBezTo>
                  <a:cubicBezTo>
                    <a:pt x="644" y="361"/>
                    <a:pt x="644" y="361"/>
                    <a:pt x="644" y="361"/>
                  </a:cubicBezTo>
                  <a:cubicBezTo>
                    <a:pt x="549" y="403"/>
                    <a:pt x="549" y="403"/>
                    <a:pt x="549" y="403"/>
                  </a:cubicBezTo>
                  <a:cubicBezTo>
                    <a:pt x="447" y="361"/>
                    <a:pt x="447" y="361"/>
                    <a:pt x="447" y="361"/>
                  </a:cubicBezTo>
                  <a:cubicBezTo>
                    <a:pt x="444" y="359"/>
                    <a:pt x="444" y="359"/>
                    <a:pt x="444" y="359"/>
                  </a:cubicBezTo>
                  <a:cubicBezTo>
                    <a:pt x="409" y="335"/>
                    <a:pt x="391" y="300"/>
                    <a:pt x="391" y="257"/>
                  </a:cubicBezTo>
                  <a:cubicBezTo>
                    <a:pt x="391" y="241"/>
                    <a:pt x="393" y="226"/>
                    <a:pt x="397" y="214"/>
                  </a:cubicBezTo>
                  <a:cubicBezTo>
                    <a:pt x="396" y="214"/>
                    <a:pt x="396" y="214"/>
                    <a:pt x="396" y="214"/>
                  </a:cubicBezTo>
                  <a:cubicBezTo>
                    <a:pt x="400" y="203"/>
                    <a:pt x="400" y="203"/>
                    <a:pt x="400" y="203"/>
                  </a:cubicBezTo>
                  <a:cubicBezTo>
                    <a:pt x="401" y="200"/>
                    <a:pt x="402" y="197"/>
                    <a:pt x="403" y="194"/>
                  </a:cubicBezTo>
                  <a:cubicBezTo>
                    <a:pt x="403" y="194"/>
                    <a:pt x="403" y="194"/>
                    <a:pt x="403" y="194"/>
                  </a:cubicBezTo>
                  <a:cubicBezTo>
                    <a:pt x="403" y="186"/>
                    <a:pt x="401" y="172"/>
                    <a:pt x="396" y="156"/>
                  </a:cubicBezTo>
                  <a:cubicBezTo>
                    <a:pt x="390" y="131"/>
                    <a:pt x="390" y="131"/>
                    <a:pt x="390" y="131"/>
                  </a:cubicBezTo>
                  <a:lnTo>
                    <a:pt x="467" y="70"/>
                  </a:lnTo>
                  <a:close/>
                  <a:moveTo>
                    <a:pt x="183" y="394"/>
                  </a:moveTo>
                  <a:cubicBezTo>
                    <a:pt x="183" y="394"/>
                    <a:pt x="564" y="512"/>
                    <a:pt x="917" y="394"/>
                  </a:cubicBezTo>
                  <a:cubicBezTo>
                    <a:pt x="917" y="394"/>
                    <a:pt x="590" y="570"/>
                    <a:pt x="183"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p:cNvGrpSpPr>
            <a:grpSpLocks noChangeAspect="1"/>
          </p:cNvGrpSpPr>
          <p:nvPr/>
        </p:nvGrpSpPr>
        <p:grpSpPr>
          <a:xfrm>
            <a:off x="3086204" y="1607193"/>
            <a:ext cx="757624" cy="822490"/>
            <a:chOff x="5632450" y="2925763"/>
            <a:chExt cx="927100" cy="1006476"/>
          </a:xfrm>
        </p:grpSpPr>
        <p:sp>
          <p:nvSpPr>
            <p:cNvPr id="76" name="Freeform 123"/>
            <p:cNvSpPr>
              <a:spLocks/>
            </p:cNvSpPr>
            <p:nvPr/>
          </p:nvSpPr>
          <p:spPr bwMode="auto">
            <a:xfrm>
              <a:off x="5843588" y="3562351"/>
              <a:ext cx="506413" cy="322263"/>
            </a:xfrm>
            <a:custGeom>
              <a:avLst/>
              <a:gdLst>
                <a:gd name="T0" fmla="*/ 1084 w 1165"/>
                <a:gd name="T1" fmla="*/ 705 h 740"/>
                <a:gd name="T2" fmla="*/ 1041 w 1165"/>
                <a:gd name="T3" fmla="*/ 740 h 740"/>
                <a:gd name="T4" fmla="*/ 124 w 1165"/>
                <a:gd name="T5" fmla="*/ 740 h 740"/>
                <a:gd name="T6" fmla="*/ 80 w 1165"/>
                <a:gd name="T7" fmla="*/ 705 h 740"/>
                <a:gd name="T8" fmla="*/ 2 w 1165"/>
                <a:gd name="T9" fmla="*/ 36 h 740"/>
                <a:gd name="T10" fmla="*/ 44 w 1165"/>
                <a:gd name="T11" fmla="*/ 0 h 740"/>
                <a:gd name="T12" fmla="*/ 1121 w 1165"/>
                <a:gd name="T13" fmla="*/ 0 h 740"/>
                <a:gd name="T14" fmla="*/ 1163 w 1165"/>
                <a:gd name="T15" fmla="*/ 36 h 740"/>
                <a:gd name="T16" fmla="*/ 1084 w 1165"/>
                <a:gd name="T17" fmla="*/ 705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740">
                  <a:moveTo>
                    <a:pt x="1084" y="705"/>
                  </a:moveTo>
                  <a:cubicBezTo>
                    <a:pt x="1082" y="724"/>
                    <a:pt x="1063" y="740"/>
                    <a:pt x="1041" y="740"/>
                  </a:cubicBezTo>
                  <a:cubicBezTo>
                    <a:pt x="735" y="740"/>
                    <a:pt x="430" y="740"/>
                    <a:pt x="124" y="740"/>
                  </a:cubicBezTo>
                  <a:cubicBezTo>
                    <a:pt x="102" y="740"/>
                    <a:pt x="83" y="724"/>
                    <a:pt x="80" y="705"/>
                  </a:cubicBezTo>
                  <a:cubicBezTo>
                    <a:pt x="54" y="482"/>
                    <a:pt x="28" y="259"/>
                    <a:pt x="2" y="36"/>
                  </a:cubicBezTo>
                  <a:cubicBezTo>
                    <a:pt x="0" y="16"/>
                    <a:pt x="19" y="0"/>
                    <a:pt x="44" y="0"/>
                  </a:cubicBezTo>
                  <a:cubicBezTo>
                    <a:pt x="403" y="0"/>
                    <a:pt x="762" y="0"/>
                    <a:pt x="1121" y="0"/>
                  </a:cubicBezTo>
                  <a:cubicBezTo>
                    <a:pt x="1146" y="0"/>
                    <a:pt x="1165" y="16"/>
                    <a:pt x="1163" y="36"/>
                  </a:cubicBezTo>
                  <a:cubicBezTo>
                    <a:pt x="1137" y="259"/>
                    <a:pt x="1111" y="482"/>
                    <a:pt x="1084" y="705"/>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24"/>
            <p:cNvSpPr>
              <a:spLocks/>
            </p:cNvSpPr>
            <p:nvPr/>
          </p:nvSpPr>
          <p:spPr bwMode="auto">
            <a:xfrm>
              <a:off x="5888038" y="3892551"/>
              <a:ext cx="415925" cy="39688"/>
            </a:xfrm>
            <a:custGeom>
              <a:avLst/>
              <a:gdLst>
                <a:gd name="T0" fmla="*/ 957 w 957"/>
                <a:gd name="T1" fmla="*/ 78 h 89"/>
                <a:gd name="T2" fmla="*/ 946 w 957"/>
                <a:gd name="T3" fmla="*/ 89 h 89"/>
                <a:gd name="T4" fmla="*/ 11 w 957"/>
                <a:gd name="T5" fmla="*/ 89 h 89"/>
                <a:gd name="T6" fmla="*/ 0 w 957"/>
                <a:gd name="T7" fmla="*/ 78 h 89"/>
                <a:gd name="T8" fmla="*/ 0 w 957"/>
                <a:gd name="T9" fmla="*/ 11 h 89"/>
                <a:gd name="T10" fmla="*/ 11 w 957"/>
                <a:gd name="T11" fmla="*/ 0 h 89"/>
                <a:gd name="T12" fmla="*/ 946 w 957"/>
                <a:gd name="T13" fmla="*/ 0 h 89"/>
                <a:gd name="T14" fmla="*/ 957 w 957"/>
                <a:gd name="T15" fmla="*/ 11 h 89"/>
                <a:gd name="T16" fmla="*/ 957 w 957"/>
                <a:gd name="T17" fmla="*/ 7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89">
                  <a:moveTo>
                    <a:pt x="957" y="78"/>
                  </a:moveTo>
                  <a:cubicBezTo>
                    <a:pt x="957" y="84"/>
                    <a:pt x="952" y="89"/>
                    <a:pt x="946" y="89"/>
                  </a:cubicBezTo>
                  <a:cubicBezTo>
                    <a:pt x="11" y="89"/>
                    <a:pt x="11" y="89"/>
                    <a:pt x="11" y="89"/>
                  </a:cubicBezTo>
                  <a:cubicBezTo>
                    <a:pt x="5" y="89"/>
                    <a:pt x="0" y="84"/>
                    <a:pt x="0" y="78"/>
                  </a:cubicBezTo>
                  <a:cubicBezTo>
                    <a:pt x="0" y="11"/>
                    <a:pt x="0" y="11"/>
                    <a:pt x="0" y="11"/>
                  </a:cubicBezTo>
                  <a:cubicBezTo>
                    <a:pt x="0" y="5"/>
                    <a:pt x="5" y="0"/>
                    <a:pt x="11" y="0"/>
                  </a:cubicBezTo>
                  <a:cubicBezTo>
                    <a:pt x="946" y="0"/>
                    <a:pt x="946" y="0"/>
                    <a:pt x="946" y="0"/>
                  </a:cubicBezTo>
                  <a:cubicBezTo>
                    <a:pt x="952" y="0"/>
                    <a:pt x="957" y="5"/>
                    <a:pt x="957" y="11"/>
                  </a:cubicBezTo>
                  <a:lnTo>
                    <a:pt x="957" y="78"/>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25"/>
            <p:cNvSpPr>
              <a:spLocks/>
            </p:cNvSpPr>
            <p:nvPr/>
          </p:nvSpPr>
          <p:spPr bwMode="auto">
            <a:xfrm>
              <a:off x="5632450" y="3422651"/>
              <a:ext cx="454025" cy="403225"/>
            </a:xfrm>
            <a:custGeom>
              <a:avLst/>
              <a:gdLst>
                <a:gd name="T0" fmla="*/ 439 w 1044"/>
                <a:gd name="T1" fmla="*/ 287 h 926"/>
                <a:gd name="T2" fmla="*/ 527 w 1044"/>
                <a:gd name="T3" fmla="*/ 250 h 926"/>
                <a:gd name="T4" fmla="*/ 1013 w 1044"/>
                <a:gd name="T5" fmla="*/ 250 h 926"/>
                <a:gd name="T6" fmla="*/ 1044 w 1044"/>
                <a:gd name="T7" fmla="*/ 165 h 926"/>
                <a:gd name="T8" fmla="*/ 851 w 1044"/>
                <a:gd name="T9" fmla="*/ 1 h 926"/>
                <a:gd name="T10" fmla="*/ 567 w 1044"/>
                <a:gd name="T11" fmla="*/ 1 h 926"/>
                <a:gd name="T12" fmla="*/ 567 w 1044"/>
                <a:gd name="T13" fmla="*/ 1 h 926"/>
                <a:gd name="T14" fmla="*/ 407 w 1044"/>
                <a:gd name="T15" fmla="*/ 79 h 926"/>
                <a:gd name="T16" fmla="*/ 46 w 1044"/>
                <a:gd name="T17" fmla="*/ 578 h 926"/>
                <a:gd name="T18" fmla="*/ 76 w 1044"/>
                <a:gd name="T19" fmla="*/ 805 h 926"/>
                <a:gd name="T20" fmla="*/ 480 w 1044"/>
                <a:gd name="T21" fmla="*/ 926 h 926"/>
                <a:gd name="T22" fmla="*/ 414 w 1044"/>
                <a:gd name="T23" fmla="*/ 365 h 926"/>
                <a:gd name="T24" fmla="*/ 439 w 1044"/>
                <a:gd name="T25" fmla="*/ 28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4" h="926">
                  <a:moveTo>
                    <a:pt x="439" y="287"/>
                  </a:moveTo>
                  <a:cubicBezTo>
                    <a:pt x="460" y="263"/>
                    <a:pt x="492" y="250"/>
                    <a:pt x="527" y="250"/>
                  </a:cubicBezTo>
                  <a:cubicBezTo>
                    <a:pt x="1013" y="250"/>
                    <a:pt x="1013" y="250"/>
                    <a:pt x="1013" y="250"/>
                  </a:cubicBezTo>
                  <a:cubicBezTo>
                    <a:pt x="1044" y="165"/>
                    <a:pt x="1044" y="165"/>
                    <a:pt x="1044" y="165"/>
                  </a:cubicBezTo>
                  <a:cubicBezTo>
                    <a:pt x="994" y="121"/>
                    <a:pt x="874" y="15"/>
                    <a:pt x="851" y="1"/>
                  </a:cubicBezTo>
                  <a:cubicBezTo>
                    <a:pt x="567" y="1"/>
                    <a:pt x="567" y="1"/>
                    <a:pt x="567" y="1"/>
                  </a:cubicBezTo>
                  <a:cubicBezTo>
                    <a:pt x="567" y="1"/>
                    <a:pt x="567" y="1"/>
                    <a:pt x="567" y="1"/>
                  </a:cubicBezTo>
                  <a:cubicBezTo>
                    <a:pt x="506" y="0"/>
                    <a:pt x="445" y="28"/>
                    <a:pt x="407" y="79"/>
                  </a:cubicBezTo>
                  <a:cubicBezTo>
                    <a:pt x="407" y="79"/>
                    <a:pt x="128" y="448"/>
                    <a:pt x="46" y="578"/>
                  </a:cubicBezTo>
                  <a:cubicBezTo>
                    <a:pt x="0" y="651"/>
                    <a:pt x="0" y="772"/>
                    <a:pt x="76" y="805"/>
                  </a:cubicBezTo>
                  <a:cubicBezTo>
                    <a:pt x="180" y="850"/>
                    <a:pt x="325" y="892"/>
                    <a:pt x="480" y="926"/>
                  </a:cubicBezTo>
                  <a:cubicBezTo>
                    <a:pt x="414" y="365"/>
                    <a:pt x="414" y="365"/>
                    <a:pt x="414" y="365"/>
                  </a:cubicBezTo>
                  <a:cubicBezTo>
                    <a:pt x="411" y="337"/>
                    <a:pt x="419" y="309"/>
                    <a:pt x="439" y="28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26"/>
            <p:cNvSpPr>
              <a:spLocks/>
            </p:cNvSpPr>
            <p:nvPr/>
          </p:nvSpPr>
          <p:spPr bwMode="auto">
            <a:xfrm>
              <a:off x="6105525" y="3422651"/>
              <a:ext cx="454025" cy="403225"/>
            </a:xfrm>
            <a:custGeom>
              <a:avLst/>
              <a:gdLst>
                <a:gd name="T0" fmla="*/ 998 w 1044"/>
                <a:gd name="T1" fmla="*/ 578 h 926"/>
                <a:gd name="T2" fmla="*/ 637 w 1044"/>
                <a:gd name="T3" fmla="*/ 79 h 926"/>
                <a:gd name="T4" fmla="*/ 477 w 1044"/>
                <a:gd name="T5" fmla="*/ 1 h 926"/>
                <a:gd name="T6" fmla="*/ 477 w 1044"/>
                <a:gd name="T7" fmla="*/ 1 h 926"/>
                <a:gd name="T8" fmla="*/ 193 w 1044"/>
                <a:gd name="T9" fmla="*/ 1 h 926"/>
                <a:gd name="T10" fmla="*/ 0 w 1044"/>
                <a:gd name="T11" fmla="*/ 165 h 926"/>
                <a:gd name="T12" fmla="*/ 30 w 1044"/>
                <a:gd name="T13" fmla="*/ 250 h 926"/>
                <a:gd name="T14" fmla="*/ 517 w 1044"/>
                <a:gd name="T15" fmla="*/ 250 h 926"/>
                <a:gd name="T16" fmla="*/ 605 w 1044"/>
                <a:gd name="T17" fmla="*/ 287 h 926"/>
                <a:gd name="T18" fmla="*/ 630 w 1044"/>
                <a:gd name="T19" fmla="*/ 365 h 926"/>
                <a:gd name="T20" fmla="*/ 564 w 1044"/>
                <a:gd name="T21" fmla="*/ 926 h 926"/>
                <a:gd name="T22" fmla="*/ 968 w 1044"/>
                <a:gd name="T23" fmla="*/ 805 h 926"/>
                <a:gd name="T24" fmla="*/ 998 w 1044"/>
                <a:gd name="T25" fmla="*/ 578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4" h="926">
                  <a:moveTo>
                    <a:pt x="998" y="578"/>
                  </a:moveTo>
                  <a:cubicBezTo>
                    <a:pt x="916" y="448"/>
                    <a:pt x="637" y="79"/>
                    <a:pt x="637" y="79"/>
                  </a:cubicBezTo>
                  <a:cubicBezTo>
                    <a:pt x="599" y="28"/>
                    <a:pt x="538" y="0"/>
                    <a:pt x="477" y="1"/>
                  </a:cubicBezTo>
                  <a:cubicBezTo>
                    <a:pt x="477" y="1"/>
                    <a:pt x="477" y="1"/>
                    <a:pt x="477" y="1"/>
                  </a:cubicBezTo>
                  <a:cubicBezTo>
                    <a:pt x="193" y="1"/>
                    <a:pt x="193" y="1"/>
                    <a:pt x="193" y="1"/>
                  </a:cubicBezTo>
                  <a:cubicBezTo>
                    <a:pt x="170" y="15"/>
                    <a:pt x="50" y="121"/>
                    <a:pt x="0" y="165"/>
                  </a:cubicBezTo>
                  <a:cubicBezTo>
                    <a:pt x="30" y="250"/>
                    <a:pt x="30" y="250"/>
                    <a:pt x="30" y="250"/>
                  </a:cubicBezTo>
                  <a:cubicBezTo>
                    <a:pt x="517" y="250"/>
                    <a:pt x="517" y="250"/>
                    <a:pt x="517" y="250"/>
                  </a:cubicBezTo>
                  <a:cubicBezTo>
                    <a:pt x="552" y="250"/>
                    <a:pt x="584" y="263"/>
                    <a:pt x="605" y="287"/>
                  </a:cubicBezTo>
                  <a:cubicBezTo>
                    <a:pt x="624" y="309"/>
                    <a:pt x="633" y="337"/>
                    <a:pt x="630" y="365"/>
                  </a:cubicBezTo>
                  <a:cubicBezTo>
                    <a:pt x="564" y="926"/>
                    <a:pt x="564" y="926"/>
                    <a:pt x="564" y="926"/>
                  </a:cubicBezTo>
                  <a:cubicBezTo>
                    <a:pt x="719" y="892"/>
                    <a:pt x="864" y="850"/>
                    <a:pt x="968" y="805"/>
                  </a:cubicBezTo>
                  <a:cubicBezTo>
                    <a:pt x="1044" y="772"/>
                    <a:pt x="1044" y="651"/>
                    <a:pt x="998" y="578"/>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27"/>
            <p:cNvSpPr>
              <a:spLocks noEditPoints="1"/>
            </p:cNvSpPr>
            <p:nvPr/>
          </p:nvSpPr>
          <p:spPr bwMode="auto">
            <a:xfrm>
              <a:off x="6348413" y="3043238"/>
              <a:ext cx="182563" cy="349250"/>
            </a:xfrm>
            <a:custGeom>
              <a:avLst/>
              <a:gdLst>
                <a:gd name="T0" fmla="*/ 267 w 420"/>
                <a:gd name="T1" fmla="*/ 0 h 800"/>
                <a:gd name="T2" fmla="*/ 261 w 420"/>
                <a:gd name="T3" fmla="*/ 800 h 800"/>
                <a:gd name="T4" fmla="*/ 172 w 420"/>
                <a:gd name="T5" fmla="*/ 747 h 800"/>
                <a:gd name="T6" fmla="*/ 177 w 420"/>
                <a:gd name="T7" fmla="*/ 52 h 800"/>
                <a:gd name="T8" fmla="*/ 267 w 420"/>
                <a:gd name="T9" fmla="*/ 0 h 800"/>
                <a:gd name="T10" fmla="*/ 94 w 420"/>
                <a:gd name="T11" fmla="*/ 99 h 800"/>
                <a:gd name="T12" fmla="*/ 90 w 420"/>
                <a:gd name="T13" fmla="*/ 699 h 800"/>
                <a:gd name="T14" fmla="*/ 0 w 420"/>
                <a:gd name="T15" fmla="*/ 646 h 800"/>
                <a:gd name="T16" fmla="*/ 3 w 420"/>
                <a:gd name="T17" fmla="*/ 150 h 800"/>
                <a:gd name="T18" fmla="*/ 94 w 420"/>
                <a:gd name="T19" fmla="*/ 9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800">
                  <a:moveTo>
                    <a:pt x="267" y="0"/>
                  </a:moveTo>
                  <a:cubicBezTo>
                    <a:pt x="420" y="243"/>
                    <a:pt x="418" y="559"/>
                    <a:pt x="261" y="800"/>
                  </a:cubicBezTo>
                  <a:cubicBezTo>
                    <a:pt x="172" y="747"/>
                    <a:pt x="172" y="747"/>
                    <a:pt x="172" y="747"/>
                  </a:cubicBezTo>
                  <a:cubicBezTo>
                    <a:pt x="309" y="538"/>
                    <a:pt x="311" y="262"/>
                    <a:pt x="177" y="52"/>
                  </a:cubicBezTo>
                  <a:cubicBezTo>
                    <a:pt x="267" y="0"/>
                    <a:pt x="267" y="0"/>
                    <a:pt x="267" y="0"/>
                  </a:cubicBezTo>
                  <a:close/>
                  <a:moveTo>
                    <a:pt x="94" y="99"/>
                  </a:moveTo>
                  <a:cubicBezTo>
                    <a:pt x="212" y="280"/>
                    <a:pt x="210" y="519"/>
                    <a:pt x="90" y="699"/>
                  </a:cubicBezTo>
                  <a:cubicBezTo>
                    <a:pt x="0" y="646"/>
                    <a:pt x="0" y="646"/>
                    <a:pt x="0" y="646"/>
                  </a:cubicBezTo>
                  <a:cubicBezTo>
                    <a:pt x="102" y="498"/>
                    <a:pt x="104" y="299"/>
                    <a:pt x="3" y="150"/>
                  </a:cubicBezTo>
                  <a:cubicBezTo>
                    <a:pt x="94" y="99"/>
                    <a:pt x="94" y="99"/>
                    <a:pt x="94" y="9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8"/>
            <p:cNvSpPr>
              <a:spLocks noEditPoints="1"/>
            </p:cNvSpPr>
            <p:nvPr/>
          </p:nvSpPr>
          <p:spPr bwMode="auto">
            <a:xfrm>
              <a:off x="5845175" y="2925763"/>
              <a:ext cx="504825" cy="509588"/>
            </a:xfrm>
            <a:custGeom>
              <a:avLst/>
              <a:gdLst>
                <a:gd name="T0" fmla="*/ 579 w 1158"/>
                <a:gd name="T1" fmla="*/ 106 h 1172"/>
                <a:gd name="T2" fmla="*/ 950 w 1158"/>
                <a:gd name="T3" fmla="*/ 554 h 1172"/>
                <a:gd name="T4" fmla="*/ 940 w 1158"/>
                <a:gd name="T5" fmla="*/ 771 h 1172"/>
                <a:gd name="T6" fmla="*/ 703 w 1158"/>
                <a:gd name="T7" fmla="*/ 882 h 1172"/>
                <a:gd name="T8" fmla="*/ 651 w 1158"/>
                <a:gd name="T9" fmla="*/ 850 h 1172"/>
                <a:gd name="T10" fmla="*/ 521 w 1158"/>
                <a:gd name="T11" fmla="*/ 850 h 1172"/>
                <a:gd name="T12" fmla="*/ 521 w 1158"/>
                <a:gd name="T13" fmla="*/ 1034 h 1172"/>
                <a:gd name="T14" fmla="*/ 651 w 1158"/>
                <a:gd name="T15" fmla="*/ 1034 h 1172"/>
                <a:gd name="T16" fmla="*/ 714 w 1158"/>
                <a:gd name="T17" fmla="*/ 990 h 1172"/>
                <a:gd name="T18" fmla="*/ 872 w 1158"/>
                <a:gd name="T19" fmla="*/ 936 h 1172"/>
                <a:gd name="T20" fmla="*/ 579 w 1158"/>
                <a:gd name="T21" fmla="*/ 1172 h 1172"/>
                <a:gd name="T22" fmla="*/ 256 w 1158"/>
                <a:gd name="T23" fmla="*/ 856 h 1172"/>
                <a:gd name="T24" fmla="*/ 208 w 1158"/>
                <a:gd name="T25" fmla="*/ 554 h 1172"/>
                <a:gd name="T26" fmla="*/ 579 w 1158"/>
                <a:gd name="T27" fmla="*/ 106 h 1172"/>
                <a:gd name="T28" fmla="*/ 161 w 1158"/>
                <a:gd name="T29" fmla="*/ 898 h 1172"/>
                <a:gd name="T30" fmla="*/ 89 w 1158"/>
                <a:gd name="T31" fmla="*/ 881 h 1172"/>
                <a:gd name="T32" fmla="*/ 32 w 1158"/>
                <a:gd name="T33" fmla="*/ 805 h 1172"/>
                <a:gd name="T34" fmla="*/ 7 w 1158"/>
                <a:gd name="T35" fmla="*/ 654 h 1172"/>
                <a:gd name="T36" fmla="*/ 28 w 1158"/>
                <a:gd name="T37" fmla="*/ 544 h 1172"/>
                <a:gd name="T38" fmla="*/ 101 w 1158"/>
                <a:gd name="T39" fmla="*/ 485 h 1172"/>
                <a:gd name="T40" fmla="*/ 235 w 1158"/>
                <a:gd name="T41" fmla="*/ 139 h 1172"/>
                <a:gd name="T42" fmla="*/ 579 w 1158"/>
                <a:gd name="T43" fmla="*/ 0 h 1172"/>
                <a:gd name="T44" fmla="*/ 923 w 1158"/>
                <a:gd name="T45" fmla="*/ 139 h 1172"/>
                <a:gd name="T46" fmla="*/ 1057 w 1158"/>
                <a:gd name="T47" fmla="*/ 485 h 1172"/>
                <a:gd name="T48" fmla="*/ 1130 w 1158"/>
                <a:gd name="T49" fmla="*/ 544 h 1172"/>
                <a:gd name="T50" fmla="*/ 1151 w 1158"/>
                <a:gd name="T51" fmla="*/ 654 h 1172"/>
                <a:gd name="T52" fmla="*/ 1126 w 1158"/>
                <a:gd name="T53" fmla="*/ 805 h 1172"/>
                <a:gd name="T54" fmla="*/ 1066 w 1158"/>
                <a:gd name="T55" fmla="*/ 880 h 1172"/>
                <a:gd name="T56" fmla="*/ 977 w 1158"/>
                <a:gd name="T57" fmla="*/ 896 h 1172"/>
                <a:gd name="T58" fmla="*/ 914 w 1158"/>
                <a:gd name="T59" fmla="*/ 886 h 1172"/>
                <a:gd name="T60" fmla="*/ 875 w 1158"/>
                <a:gd name="T61" fmla="*/ 899 h 1172"/>
                <a:gd name="T62" fmla="*/ 688 w 1158"/>
                <a:gd name="T63" fmla="*/ 962 h 1172"/>
                <a:gd name="T64" fmla="*/ 645 w 1158"/>
                <a:gd name="T65" fmla="*/ 991 h 1172"/>
                <a:gd name="T66" fmla="*/ 521 w 1158"/>
                <a:gd name="T67" fmla="*/ 991 h 1172"/>
                <a:gd name="T68" fmla="*/ 521 w 1158"/>
                <a:gd name="T69" fmla="*/ 892 h 1172"/>
                <a:gd name="T70" fmla="*/ 645 w 1158"/>
                <a:gd name="T71" fmla="*/ 892 h 1172"/>
                <a:gd name="T72" fmla="*/ 683 w 1158"/>
                <a:gd name="T73" fmla="*/ 917 h 1172"/>
                <a:gd name="T74" fmla="*/ 958 w 1158"/>
                <a:gd name="T75" fmla="*/ 797 h 1172"/>
                <a:gd name="T76" fmla="*/ 972 w 1158"/>
                <a:gd name="T77" fmla="*/ 773 h 1172"/>
                <a:gd name="T78" fmla="*/ 994 w 1158"/>
                <a:gd name="T79" fmla="*/ 658 h 1172"/>
                <a:gd name="T80" fmla="*/ 982 w 1158"/>
                <a:gd name="T81" fmla="*/ 544 h 1172"/>
                <a:gd name="T82" fmla="*/ 579 w 1158"/>
                <a:gd name="T83" fmla="*/ 75 h 1172"/>
                <a:gd name="T84" fmla="*/ 175 w 1158"/>
                <a:gd name="T85" fmla="*/ 544 h 1172"/>
                <a:gd name="T86" fmla="*/ 163 w 1158"/>
                <a:gd name="T87" fmla="*/ 658 h 1172"/>
                <a:gd name="T88" fmla="*/ 209 w 1158"/>
                <a:gd name="T89" fmla="*/ 834 h 1172"/>
                <a:gd name="T90" fmla="*/ 221 w 1158"/>
                <a:gd name="T91" fmla="*/ 859 h 1172"/>
                <a:gd name="T92" fmla="*/ 222 w 1158"/>
                <a:gd name="T93" fmla="*/ 887 h 1172"/>
                <a:gd name="T94" fmla="*/ 161 w 1158"/>
                <a:gd name="T95" fmla="*/ 898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8" h="1172">
                  <a:moveTo>
                    <a:pt x="579" y="106"/>
                  </a:moveTo>
                  <a:cubicBezTo>
                    <a:pt x="838" y="106"/>
                    <a:pt x="965" y="303"/>
                    <a:pt x="950" y="554"/>
                  </a:cubicBezTo>
                  <a:cubicBezTo>
                    <a:pt x="969" y="565"/>
                    <a:pt x="973" y="669"/>
                    <a:pt x="940" y="771"/>
                  </a:cubicBezTo>
                  <a:cubicBezTo>
                    <a:pt x="874" y="821"/>
                    <a:pt x="785" y="866"/>
                    <a:pt x="703" y="882"/>
                  </a:cubicBezTo>
                  <a:cubicBezTo>
                    <a:pt x="689" y="869"/>
                    <a:pt x="672" y="850"/>
                    <a:pt x="651" y="850"/>
                  </a:cubicBezTo>
                  <a:cubicBezTo>
                    <a:pt x="521" y="850"/>
                    <a:pt x="521" y="850"/>
                    <a:pt x="521" y="850"/>
                  </a:cubicBezTo>
                  <a:cubicBezTo>
                    <a:pt x="411" y="850"/>
                    <a:pt x="411" y="1034"/>
                    <a:pt x="521" y="1034"/>
                  </a:cubicBezTo>
                  <a:cubicBezTo>
                    <a:pt x="651" y="1034"/>
                    <a:pt x="651" y="1034"/>
                    <a:pt x="651" y="1034"/>
                  </a:cubicBezTo>
                  <a:cubicBezTo>
                    <a:pt x="677" y="1034"/>
                    <a:pt x="700" y="1010"/>
                    <a:pt x="714" y="990"/>
                  </a:cubicBezTo>
                  <a:cubicBezTo>
                    <a:pt x="768" y="981"/>
                    <a:pt x="819" y="961"/>
                    <a:pt x="872" y="936"/>
                  </a:cubicBezTo>
                  <a:cubicBezTo>
                    <a:pt x="811" y="1061"/>
                    <a:pt x="687" y="1172"/>
                    <a:pt x="579" y="1172"/>
                  </a:cubicBezTo>
                  <a:cubicBezTo>
                    <a:pt x="447" y="1172"/>
                    <a:pt x="294" y="1009"/>
                    <a:pt x="256" y="856"/>
                  </a:cubicBezTo>
                  <a:cubicBezTo>
                    <a:pt x="184" y="736"/>
                    <a:pt x="184" y="568"/>
                    <a:pt x="208" y="554"/>
                  </a:cubicBezTo>
                  <a:cubicBezTo>
                    <a:pt x="192" y="303"/>
                    <a:pt x="320" y="106"/>
                    <a:pt x="579" y="106"/>
                  </a:cubicBezTo>
                  <a:close/>
                  <a:moveTo>
                    <a:pt x="161" y="898"/>
                  </a:moveTo>
                  <a:cubicBezTo>
                    <a:pt x="135" y="899"/>
                    <a:pt x="110" y="893"/>
                    <a:pt x="89" y="881"/>
                  </a:cubicBezTo>
                  <a:cubicBezTo>
                    <a:pt x="61" y="865"/>
                    <a:pt x="40" y="839"/>
                    <a:pt x="32" y="805"/>
                  </a:cubicBezTo>
                  <a:cubicBezTo>
                    <a:pt x="21" y="760"/>
                    <a:pt x="15" y="701"/>
                    <a:pt x="7" y="654"/>
                  </a:cubicBezTo>
                  <a:cubicBezTo>
                    <a:pt x="0" y="609"/>
                    <a:pt x="8" y="573"/>
                    <a:pt x="28" y="544"/>
                  </a:cubicBezTo>
                  <a:cubicBezTo>
                    <a:pt x="45" y="519"/>
                    <a:pt x="70" y="500"/>
                    <a:pt x="101" y="485"/>
                  </a:cubicBezTo>
                  <a:cubicBezTo>
                    <a:pt x="107" y="348"/>
                    <a:pt x="153" y="226"/>
                    <a:pt x="235" y="139"/>
                  </a:cubicBezTo>
                  <a:cubicBezTo>
                    <a:pt x="316" y="53"/>
                    <a:pt x="432" y="0"/>
                    <a:pt x="579" y="0"/>
                  </a:cubicBezTo>
                  <a:cubicBezTo>
                    <a:pt x="726" y="0"/>
                    <a:pt x="842" y="53"/>
                    <a:pt x="923" y="139"/>
                  </a:cubicBezTo>
                  <a:cubicBezTo>
                    <a:pt x="1005" y="226"/>
                    <a:pt x="1051" y="348"/>
                    <a:pt x="1057" y="485"/>
                  </a:cubicBezTo>
                  <a:cubicBezTo>
                    <a:pt x="1088" y="500"/>
                    <a:pt x="1113" y="519"/>
                    <a:pt x="1130" y="544"/>
                  </a:cubicBezTo>
                  <a:cubicBezTo>
                    <a:pt x="1150" y="574"/>
                    <a:pt x="1158" y="609"/>
                    <a:pt x="1151" y="654"/>
                  </a:cubicBezTo>
                  <a:cubicBezTo>
                    <a:pt x="1143" y="700"/>
                    <a:pt x="1137" y="760"/>
                    <a:pt x="1126" y="805"/>
                  </a:cubicBezTo>
                  <a:cubicBezTo>
                    <a:pt x="1117" y="839"/>
                    <a:pt x="1095" y="865"/>
                    <a:pt x="1066" y="880"/>
                  </a:cubicBezTo>
                  <a:cubicBezTo>
                    <a:pt x="1038" y="895"/>
                    <a:pt x="1007" y="901"/>
                    <a:pt x="977" y="896"/>
                  </a:cubicBezTo>
                  <a:cubicBezTo>
                    <a:pt x="958" y="893"/>
                    <a:pt x="931" y="883"/>
                    <a:pt x="914" y="886"/>
                  </a:cubicBezTo>
                  <a:cubicBezTo>
                    <a:pt x="900" y="888"/>
                    <a:pt x="888" y="893"/>
                    <a:pt x="875" y="899"/>
                  </a:cubicBezTo>
                  <a:cubicBezTo>
                    <a:pt x="815" y="929"/>
                    <a:pt x="747" y="953"/>
                    <a:pt x="688" y="962"/>
                  </a:cubicBezTo>
                  <a:cubicBezTo>
                    <a:pt x="681" y="978"/>
                    <a:pt x="665" y="991"/>
                    <a:pt x="645" y="991"/>
                  </a:cubicBezTo>
                  <a:cubicBezTo>
                    <a:pt x="521" y="991"/>
                    <a:pt x="521" y="991"/>
                    <a:pt x="521" y="991"/>
                  </a:cubicBezTo>
                  <a:cubicBezTo>
                    <a:pt x="459" y="991"/>
                    <a:pt x="459" y="892"/>
                    <a:pt x="521" y="892"/>
                  </a:cubicBezTo>
                  <a:cubicBezTo>
                    <a:pt x="645" y="892"/>
                    <a:pt x="645" y="892"/>
                    <a:pt x="645" y="892"/>
                  </a:cubicBezTo>
                  <a:cubicBezTo>
                    <a:pt x="662" y="892"/>
                    <a:pt x="675" y="903"/>
                    <a:pt x="683" y="917"/>
                  </a:cubicBezTo>
                  <a:cubicBezTo>
                    <a:pt x="775" y="903"/>
                    <a:pt x="884" y="853"/>
                    <a:pt x="958" y="797"/>
                  </a:cubicBezTo>
                  <a:cubicBezTo>
                    <a:pt x="966" y="790"/>
                    <a:pt x="968" y="786"/>
                    <a:pt x="972" y="773"/>
                  </a:cubicBezTo>
                  <a:cubicBezTo>
                    <a:pt x="984" y="735"/>
                    <a:pt x="991" y="696"/>
                    <a:pt x="994" y="658"/>
                  </a:cubicBezTo>
                  <a:cubicBezTo>
                    <a:pt x="997" y="631"/>
                    <a:pt x="1000" y="575"/>
                    <a:pt x="982" y="544"/>
                  </a:cubicBezTo>
                  <a:cubicBezTo>
                    <a:pt x="994" y="286"/>
                    <a:pt x="856" y="75"/>
                    <a:pt x="579" y="75"/>
                  </a:cubicBezTo>
                  <a:cubicBezTo>
                    <a:pt x="301" y="75"/>
                    <a:pt x="164" y="286"/>
                    <a:pt x="175" y="544"/>
                  </a:cubicBezTo>
                  <a:cubicBezTo>
                    <a:pt x="158" y="575"/>
                    <a:pt x="161" y="631"/>
                    <a:pt x="163" y="658"/>
                  </a:cubicBezTo>
                  <a:cubicBezTo>
                    <a:pt x="168" y="718"/>
                    <a:pt x="184" y="780"/>
                    <a:pt x="209" y="834"/>
                  </a:cubicBezTo>
                  <a:cubicBezTo>
                    <a:pt x="221" y="859"/>
                    <a:pt x="221" y="859"/>
                    <a:pt x="221" y="859"/>
                  </a:cubicBezTo>
                  <a:cubicBezTo>
                    <a:pt x="227" y="870"/>
                    <a:pt x="227" y="880"/>
                    <a:pt x="222" y="887"/>
                  </a:cubicBezTo>
                  <a:cubicBezTo>
                    <a:pt x="201" y="892"/>
                    <a:pt x="183" y="898"/>
                    <a:pt x="161" y="898"/>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a:grpSpLocks noChangeAspect="1"/>
          </p:cNvGrpSpPr>
          <p:nvPr/>
        </p:nvGrpSpPr>
        <p:grpSpPr>
          <a:xfrm>
            <a:off x="4296362" y="1845896"/>
            <a:ext cx="1320800" cy="1006522"/>
            <a:chOff x="5435600" y="2971800"/>
            <a:chExt cx="1320800" cy="914400"/>
          </a:xfrm>
        </p:grpSpPr>
        <p:grpSp>
          <p:nvGrpSpPr>
            <p:cNvPr id="83" name="Group 82"/>
            <p:cNvGrpSpPr/>
            <p:nvPr/>
          </p:nvGrpSpPr>
          <p:grpSpPr>
            <a:xfrm>
              <a:off x="5435600" y="2971800"/>
              <a:ext cx="1320800" cy="914400"/>
              <a:chOff x="5435600" y="2971800"/>
              <a:chExt cx="1320800" cy="914400"/>
            </a:xfrm>
            <a:solidFill>
              <a:schemeClr val="tx1">
                <a:lumMod val="65000"/>
                <a:lumOff val="35000"/>
              </a:schemeClr>
            </a:solidFill>
          </p:grpSpPr>
          <p:sp>
            <p:nvSpPr>
              <p:cNvPr id="88" name="Freeform 536"/>
              <p:cNvSpPr>
                <a:spLocks noEditPoints="1"/>
              </p:cNvSpPr>
              <p:nvPr/>
            </p:nvSpPr>
            <p:spPr bwMode="auto">
              <a:xfrm>
                <a:off x="5435600" y="2971800"/>
                <a:ext cx="1320800" cy="914400"/>
              </a:xfrm>
              <a:custGeom>
                <a:avLst/>
                <a:gdLst>
                  <a:gd name="T0" fmla="*/ 3078 w 3260"/>
                  <a:gd name="T1" fmla="*/ 183 h 2258"/>
                  <a:gd name="T2" fmla="*/ 3078 w 3260"/>
                  <a:gd name="T3" fmla="*/ 2076 h 2258"/>
                  <a:gd name="T4" fmla="*/ 183 w 3260"/>
                  <a:gd name="T5" fmla="*/ 2076 h 2258"/>
                  <a:gd name="T6" fmla="*/ 183 w 3260"/>
                  <a:gd name="T7" fmla="*/ 183 h 2258"/>
                  <a:gd name="T8" fmla="*/ 3078 w 3260"/>
                  <a:gd name="T9" fmla="*/ 183 h 2258"/>
                  <a:gd name="T10" fmla="*/ 3207 w 3260"/>
                  <a:gd name="T11" fmla="*/ 0 h 2258"/>
                  <a:gd name="T12" fmla="*/ 53 w 3260"/>
                  <a:gd name="T13" fmla="*/ 0 h 2258"/>
                  <a:gd name="T14" fmla="*/ 0 w 3260"/>
                  <a:gd name="T15" fmla="*/ 53 h 2258"/>
                  <a:gd name="T16" fmla="*/ 0 w 3260"/>
                  <a:gd name="T17" fmla="*/ 2206 h 2258"/>
                  <a:gd name="T18" fmla="*/ 53 w 3260"/>
                  <a:gd name="T19" fmla="*/ 2258 h 2258"/>
                  <a:gd name="T20" fmla="*/ 3207 w 3260"/>
                  <a:gd name="T21" fmla="*/ 2258 h 2258"/>
                  <a:gd name="T22" fmla="*/ 3260 w 3260"/>
                  <a:gd name="T23" fmla="*/ 2206 h 2258"/>
                  <a:gd name="T24" fmla="*/ 3260 w 3260"/>
                  <a:gd name="T25" fmla="*/ 53 h 2258"/>
                  <a:gd name="T26" fmla="*/ 3207 w 3260"/>
                  <a:gd name="T27"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60" h="2258">
                    <a:moveTo>
                      <a:pt x="3078" y="183"/>
                    </a:moveTo>
                    <a:cubicBezTo>
                      <a:pt x="3078" y="2076"/>
                      <a:pt x="3078" y="2076"/>
                      <a:pt x="3078" y="2076"/>
                    </a:cubicBezTo>
                    <a:cubicBezTo>
                      <a:pt x="183" y="2076"/>
                      <a:pt x="183" y="2076"/>
                      <a:pt x="183" y="2076"/>
                    </a:cubicBezTo>
                    <a:cubicBezTo>
                      <a:pt x="183" y="183"/>
                      <a:pt x="183" y="183"/>
                      <a:pt x="183" y="183"/>
                    </a:cubicBezTo>
                    <a:cubicBezTo>
                      <a:pt x="3078" y="183"/>
                      <a:pt x="3078" y="183"/>
                      <a:pt x="3078" y="183"/>
                    </a:cubicBezTo>
                    <a:moveTo>
                      <a:pt x="3207" y="0"/>
                    </a:moveTo>
                    <a:cubicBezTo>
                      <a:pt x="53" y="0"/>
                      <a:pt x="53" y="0"/>
                      <a:pt x="53" y="0"/>
                    </a:cubicBezTo>
                    <a:cubicBezTo>
                      <a:pt x="24" y="0"/>
                      <a:pt x="0" y="24"/>
                      <a:pt x="0" y="53"/>
                    </a:cubicBezTo>
                    <a:cubicBezTo>
                      <a:pt x="0" y="2206"/>
                      <a:pt x="0" y="2206"/>
                      <a:pt x="0" y="2206"/>
                    </a:cubicBezTo>
                    <a:cubicBezTo>
                      <a:pt x="0" y="2235"/>
                      <a:pt x="24" y="2258"/>
                      <a:pt x="53" y="2258"/>
                    </a:cubicBezTo>
                    <a:cubicBezTo>
                      <a:pt x="3207" y="2258"/>
                      <a:pt x="3207" y="2258"/>
                      <a:pt x="3207" y="2258"/>
                    </a:cubicBezTo>
                    <a:cubicBezTo>
                      <a:pt x="3237" y="2258"/>
                      <a:pt x="3260" y="2235"/>
                      <a:pt x="3260" y="2206"/>
                    </a:cubicBezTo>
                    <a:cubicBezTo>
                      <a:pt x="3260" y="53"/>
                      <a:pt x="3260" y="53"/>
                      <a:pt x="3260" y="53"/>
                    </a:cubicBezTo>
                    <a:cubicBezTo>
                      <a:pt x="3260" y="24"/>
                      <a:pt x="3237" y="0"/>
                      <a:pt x="320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Rectangle 537"/>
              <p:cNvSpPr>
                <a:spLocks noChangeArrowheads="1"/>
              </p:cNvSpPr>
              <p:nvPr/>
            </p:nvSpPr>
            <p:spPr bwMode="auto">
              <a:xfrm>
                <a:off x="5473700" y="3005138"/>
                <a:ext cx="1233488" cy="207963"/>
              </a:xfrm>
              <a:prstGeom prst="rect">
                <a:avLst/>
              </a:prstGeom>
              <a:grpFill/>
              <a:ln>
                <a:noFill/>
              </a:ln>
            </p:spPr>
            <p:txBody>
              <a:bodyPr vert="horz" wrap="square" lIns="0" tIns="0" rIns="0" bIns="0" numCol="1" anchor="t" anchorCtr="0" compatLnSpc="1">
                <a:prstTxWarp prst="textNoShape">
                  <a:avLst/>
                </a:prstTxWarp>
              </a:bodyPr>
              <a:lstStyle/>
              <a:p>
                <a:pPr algn="ctr"/>
                <a:r>
                  <a:rPr lang="en-US" sz="1400" dirty="0">
                    <a:solidFill>
                      <a:schemeClr val="bg1"/>
                    </a:solidFill>
                  </a:rPr>
                  <a:t>Missing</a:t>
                </a:r>
              </a:p>
            </p:txBody>
          </p:sp>
        </p:grpSp>
        <p:sp>
          <p:nvSpPr>
            <p:cNvPr id="84" name="Freeform 538"/>
            <p:cNvSpPr>
              <a:spLocks/>
            </p:cNvSpPr>
            <p:nvPr/>
          </p:nvSpPr>
          <p:spPr bwMode="auto">
            <a:xfrm>
              <a:off x="6003925" y="3362325"/>
              <a:ext cx="603250" cy="87313"/>
            </a:xfrm>
            <a:custGeom>
              <a:avLst/>
              <a:gdLst>
                <a:gd name="T0" fmla="*/ 1475 w 1491"/>
                <a:gd name="T1" fmla="*/ 213 h 213"/>
                <a:gd name="T2" fmla="*/ 16 w 1491"/>
                <a:gd name="T3" fmla="*/ 213 h 213"/>
                <a:gd name="T4" fmla="*/ 0 w 1491"/>
                <a:gd name="T5" fmla="*/ 197 h 213"/>
                <a:gd name="T6" fmla="*/ 0 w 1491"/>
                <a:gd name="T7" fmla="*/ 16 h 213"/>
                <a:gd name="T8" fmla="*/ 16 w 1491"/>
                <a:gd name="T9" fmla="*/ 0 h 213"/>
                <a:gd name="T10" fmla="*/ 1475 w 1491"/>
                <a:gd name="T11" fmla="*/ 0 h 213"/>
                <a:gd name="T12" fmla="*/ 1491 w 1491"/>
                <a:gd name="T13" fmla="*/ 16 h 213"/>
                <a:gd name="T14" fmla="*/ 1491 w 1491"/>
                <a:gd name="T15" fmla="*/ 197 h 213"/>
                <a:gd name="T16" fmla="*/ 1475 w 149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1" h="213">
                  <a:moveTo>
                    <a:pt x="1475" y="213"/>
                  </a:moveTo>
                  <a:cubicBezTo>
                    <a:pt x="16" y="213"/>
                    <a:pt x="16" y="213"/>
                    <a:pt x="16" y="213"/>
                  </a:cubicBezTo>
                  <a:cubicBezTo>
                    <a:pt x="7" y="213"/>
                    <a:pt x="0" y="206"/>
                    <a:pt x="0" y="197"/>
                  </a:cubicBezTo>
                  <a:cubicBezTo>
                    <a:pt x="0" y="16"/>
                    <a:pt x="0" y="16"/>
                    <a:pt x="0" y="16"/>
                  </a:cubicBezTo>
                  <a:cubicBezTo>
                    <a:pt x="0" y="7"/>
                    <a:pt x="7" y="0"/>
                    <a:pt x="16" y="0"/>
                  </a:cubicBezTo>
                  <a:cubicBezTo>
                    <a:pt x="1475" y="0"/>
                    <a:pt x="1475" y="0"/>
                    <a:pt x="1475" y="0"/>
                  </a:cubicBezTo>
                  <a:cubicBezTo>
                    <a:pt x="1484" y="0"/>
                    <a:pt x="1491" y="7"/>
                    <a:pt x="1491" y="16"/>
                  </a:cubicBezTo>
                  <a:cubicBezTo>
                    <a:pt x="1491" y="197"/>
                    <a:pt x="1491" y="197"/>
                    <a:pt x="1491" y="197"/>
                  </a:cubicBezTo>
                  <a:cubicBezTo>
                    <a:pt x="1491" y="206"/>
                    <a:pt x="1484" y="213"/>
                    <a:pt x="1475"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539"/>
            <p:cNvSpPr>
              <a:spLocks/>
            </p:cNvSpPr>
            <p:nvPr/>
          </p:nvSpPr>
          <p:spPr bwMode="auto">
            <a:xfrm>
              <a:off x="6003925" y="3492500"/>
              <a:ext cx="382588" cy="85725"/>
            </a:xfrm>
            <a:custGeom>
              <a:avLst/>
              <a:gdLst>
                <a:gd name="T0" fmla="*/ 927 w 943"/>
                <a:gd name="T1" fmla="*/ 213 h 213"/>
                <a:gd name="T2" fmla="*/ 16 w 943"/>
                <a:gd name="T3" fmla="*/ 213 h 213"/>
                <a:gd name="T4" fmla="*/ 0 w 943"/>
                <a:gd name="T5" fmla="*/ 197 h 213"/>
                <a:gd name="T6" fmla="*/ 0 w 943"/>
                <a:gd name="T7" fmla="*/ 16 h 213"/>
                <a:gd name="T8" fmla="*/ 16 w 943"/>
                <a:gd name="T9" fmla="*/ 0 h 213"/>
                <a:gd name="T10" fmla="*/ 927 w 943"/>
                <a:gd name="T11" fmla="*/ 0 h 213"/>
                <a:gd name="T12" fmla="*/ 943 w 943"/>
                <a:gd name="T13" fmla="*/ 16 h 213"/>
                <a:gd name="T14" fmla="*/ 943 w 943"/>
                <a:gd name="T15" fmla="*/ 197 h 213"/>
                <a:gd name="T16" fmla="*/ 927 w 94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3" h="213">
                  <a:moveTo>
                    <a:pt x="927" y="213"/>
                  </a:moveTo>
                  <a:cubicBezTo>
                    <a:pt x="16" y="213"/>
                    <a:pt x="16" y="213"/>
                    <a:pt x="16" y="213"/>
                  </a:cubicBezTo>
                  <a:cubicBezTo>
                    <a:pt x="7" y="213"/>
                    <a:pt x="0" y="206"/>
                    <a:pt x="0" y="197"/>
                  </a:cubicBezTo>
                  <a:cubicBezTo>
                    <a:pt x="0" y="16"/>
                    <a:pt x="0" y="16"/>
                    <a:pt x="0" y="16"/>
                  </a:cubicBezTo>
                  <a:cubicBezTo>
                    <a:pt x="0" y="7"/>
                    <a:pt x="7" y="0"/>
                    <a:pt x="16" y="0"/>
                  </a:cubicBezTo>
                  <a:cubicBezTo>
                    <a:pt x="927" y="0"/>
                    <a:pt x="927" y="0"/>
                    <a:pt x="927" y="0"/>
                  </a:cubicBezTo>
                  <a:cubicBezTo>
                    <a:pt x="935" y="0"/>
                    <a:pt x="943" y="7"/>
                    <a:pt x="943" y="16"/>
                  </a:cubicBezTo>
                  <a:cubicBezTo>
                    <a:pt x="943" y="197"/>
                    <a:pt x="943" y="197"/>
                    <a:pt x="943" y="197"/>
                  </a:cubicBezTo>
                  <a:cubicBezTo>
                    <a:pt x="943" y="206"/>
                    <a:pt x="935" y="213"/>
                    <a:pt x="927"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40"/>
            <p:cNvSpPr>
              <a:spLocks/>
            </p:cNvSpPr>
            <p:nvPr/>
          </p:nvSpPr>
          <p:spPr bwMode="auto">
            <a:xfrm>
              <a:off x="6003925" y="3622675"/>
              <a:ext cx="539750" cy="85725"/>
            </a:xfrm>
            <a:custGeom>
              <a:avLst/>
              <a:gdLst>
                <a:gd name="T0" fmla="*/ 1315 w 1332"/>
                <a:gd name="T1" fmla="*/ 213 h 213"/>
                <a:gd name="T2" fmla="*/ 17 w 1332"/>
                <a:gd name="T3" fmla="*/ 213 h 213"/>
                <a:gd name="T4" fmla="*/ 0 w 1332"/>
                <a:gd name="T5" fmla="*/ 197 h 213"/>
                <a:gd name="T6" fmla="*/ 0 w 1332"/>
                <a:gd name="T7" fmla="*/ 16 h 213"/>
                <a:gd name="T8" fmla="*/ 17 w 1332"/>
                <a:gd name="T9" fmla="*/ 0 h 213"/>
                <a:gd name="T10" fmla="*/ 1315 w 1332"/>
                <a:gd name="T11" fmla="*/ 0 h 213"/>
                <a:gd name="T12" fmla="*/ 1332 w 1332"/>
                <a:gd name="T13" fmla="*/ 16 h 213"/>
                <a:gd name="T14" fmla="*/ 1332 w 1332"/>
                <a:gd name="T15" fmla="*/ 197 h 213"/>
                <a:gd name="T16" fmla="*/ 1315 w 133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2" h="213">
                  <a:moveTo>
                    <a:pt x="1315" y="213"/>
                  </a:moveTo>
                  <a:cubicBezTo>
                    <a:pt x="17" y="213"/>
                    <a:pt x="17" y="213"/>
                    <a:pt x="17" y="213"/>
                  </a:cubicBezTo>
                  <a:cubicBezTo>
                    <a:pt x="8" y="213"/>
                    <a:pt x="0" y="206"/>
                    <a:pt x="0" y="197"/>
                  </a:cubicBezTo>
                  <a:cubicBezTo>
                    <a:pt x="0" y="16"/>
                    <a:pt x="0" y="16"/>
                    <a:pt x="0" y="16"/>
                  </a:cubicBezTo>
                  <a:cubicBezTo>
                    <a:pt x="0" y="7"/>
                    <a:pt x="8" y="0"/>
                    <a:pt x="17" y="0"/>
                  </a:cubicBezTo>
                  <a:cubicBezTo>
                    <a:pt x="1315" y="0"/>
                    <a:pt x="1315" y="0"/>
                    <a:pt x="1315" y="0"/>
                  </a:cubicBezTo>
                  <a:cubicBezTo>
                    <a:pt x="1324" y="0"/>
                    <a:pt x="1332" y="7"/>
                    <a:pt x="1332" y="16"/>
                  </a:cubicBezTo>
                  <a:cubicBezTo>
                    <a:pt x="1332" y="197"/>
                    <a:pt x="1332" y="197"/>
                    <a:pt x="1332" y="197"/>
                  </a:cubicBezTo>
                  <a:cubicBezTo>
                    <a:pt x="1332" y="206"/>
                    <a:pt x="1324" y="213"/>
                    <a:pt x="1315"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41"/>
            <p:cNvSpPr>
              <a:spLocks/>
            </p:cNvSpPr>
            <p:nvPr/>
          </p:nvSpPr>
          <p:spPr bwMode="auto">
            <a:xfrm>
              <a:off x="5573713" y="3319463"/>
              <a:ext cx="384175" cy="387350"/>
            </a:xfrm>
            <a:custGeom>
              <a:avLst/>
              <a:gdLst>
                <a:gd name="T0" fmla="*/ 947 w 947"/>
                <a:gd name="T1" fmla="*/ 955 h 955"/>
                <a:gd name="T2" fmla="*/ 919 w 947"/>
                <a:gd name="T3" fmla="*/ 934 h 955"/>
                <a:gd name="T4" fmla="*/ 622 w 947"/>
                <a:gd name="T5" fmla="*/ 801 h 955"/>
                <a:gd name="T6" fmla="*/ 623 w 947"/>
                <a:gd name="T7" fmla="*/ 668 h 955"/>
                <a:gd name="T8" fmla="*/ 672 w 947"/>
                <a:gd name="T9" fmla="*/ 555 h 955"/>
                <a:gd name="T10" fmla="*/ 674 w 947"/>
                <a:gd name="T11" fmla="*/ 556 h 955"/>
                <a:gd name="T12" fmla="*/ 736 w 947"/>
                <a:gd name="T13" fmla="*/ 471 h 955"/>
                <a:gd name="T14" fmla="*/ 712 w 947"/>
                <a:gd name="T15" fmla="*/ 391 h 955"/>
                <a:gd name="T16" fmla="*/ 706 w 947"/>
                <a:gd name="T17" fmla="*/ 392 h 955"/>
                <a:gd name="T18" fmla="*/ 473 w 947"/>
                <a:gd name="T19" fmla="*/ 93 h 955"/>
                <a:gd name="T20" fmla="*/ 240 w 947"/>
                <a:gd name="T21" fmla="*/ 392 h 955"/>
                <a:gd name="T22" fmla="*/ 235 w 947"/>
                <a:gd name="T23" fmla="*/ 391 h 955"/>
                <a:gd name="T24" fmla="*/ 211 w 947"/>
                <a:gd name="T25" fmla="*/ 471 h 955"/>
                <a:gd name="T26" fmla="*/ 272 w 947"/>
                <a:gd name="T27" fmla="*/ 556 h 955"/>
                <a:gd name="T28" fmla="*/ 275 w 947"/>
                <a:gd name="T29" fmla="*/ 555 h 955"/>
                <a:gd name="T30" fmla="*/ 324 w 947"/>
                <a:gd name="T31" fmla="*/ 668 h 955"/>
                <a:gd name="T32" fmla="*/ 324 w 947"/>
                <a:gd name="T33" fmla="*/ 801 h 955"/>
                <a:gd name="T34" fmla="*/ 27 w 947"/>
                <a:gd name="T35" fmla="*/ 934 h 955"/>
                <a:gd name="T36" fmla="*/ 0 w 947"/>
                <a:gd name="T37" fmla="*/ 955 h 955"/>
                <a:gd name="T38" fmla="*/ 0 w 947"/>
                <a:gd name="T39" fmla="*/ 60 h 955"/>
                <a:gd name="T40" fmla="*/ 60 w 947"/>
                <a:gd name="T41" fmla="*/ 0 h 955"/>
                <a:gd name="T42" fmla="*/ 887 w 947"/>
                <a:gd name="T43" fmla="*/ 0 h 955"/>
                <a:gd name="T44" fmla="*/ 947 w 947"/>
                <a:gd name="T45" fmla="*/ 60 h 955"/>
                <a:gd name="T46" fmla="*/ 947 w 947"/>
                <a:gd name="T47" fmla="*/ 955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7" h="955">
                  <a:moveTo>
                    <a:pt x="947" y="955"/>
                  </a:moveTo>
                  <a:cubicBezTo>
                    <a:pt x="938" y="946"/>
                    <a:pt x="928" y="938"/>
                    <a:pt x="919" y="934"/>
                  </a:cubicBezTo>
                  <a:cubicBezTo>
                    <a:pt x="887" y="917"/>
                    <a:pt x="640" y="844"/>
                    <a:pt x="622" y="801"/>
                  </a:cubicBezTo>
                  <a:cubicBezTo>
                    <a:pt x="605" y="759"/>
                    <a:pt x="623" y="668"/>
                    <a:pt x="623" y="668"/>
                  </a:cubicBezTo>
                  <a:cubicBezTo>
                    <a:pt x="642" y="635"/>
                    <a:pt x="659" y="597"/>
                    <a:pt x="672" y="555"/>
                  </a:cubicBezTo>
                  <a:cubicBezTo>
                    <a:pt x="672" y="555"/>
                    <a:pt x="673" y="556"/>
                    <a:pt x="674" y="556"/>
                  </a:cubicBezTo>
                  <a:cubicBezTo>
                    <a:pt x="704" y="556"/>
                    <a:pt x="729" y="510"/>
                    <a:pt x="736" y="471"/>
                  </a:cubicBezTo>
                  <a:cubicBezTo>
                    <a:pt x="743" y="430"/>
                    <a:pt x="742" y="391"/>
                    <a:pt x="712" y="391"/>
                  </a:cubicBezTo>
                  <a:cubicBezTo>
                    <a:pt x="710" y="391"/>
                    <a:pt x="708" y="392"/>
                    <a:pt x="706" y="392"/>
                  </a:cubicBezTo>
                  <a:cubicBezTo>
                    <a:pt x="756" y="251"/>
                    <a:pt x="663" y="93"/>
                    <a:pt x="473" y="93"/>
                  </a:cubicBezTo>
                  <a:cubicBezTo>
                    <a:pt x="284" y="93"/>
                    <a:pt x="190" y="251"/>
                    <a:pt x="240" y="392"/>
                  </a:cubicBezTo>
                  <a:cubicBezTo>
                    <a:pt x="238" y="392"/>
                    <a:pt x="236" y="391"/>
                    <a:pt x="235" y="391"/>
                  </a:cubicBezTo>
                  <a:cubicBezTo>
                    <a:pt x="205" y="391"/>
                    <a:pt x="204" y="430"/>
                    <a:pt x="211" y="471"/>
                  </a:cubicBezTo>
                  <a:cubicBezTo>
                    <a:pt x="217" y="510"/>
                    <a:pt x="242" y="556"/>
                    <a:pt x="272" y="556"/>
                  </a:cubicBezTo>
                  <a:cubicBezTo>
                    <a:pt x="273" y="556"/>
                    <a:pt x="274" y="555"/>
                    <a:pt x="275" y="555"/>
                  </a:cubicBezTo>
                  <a:cubicBezTo>
                    <a:pt x="288" y="597"/>
                    <a:pt x="304" y="635"/>
                    <a:pt x="324" y="668"/>
                  </a:cubicBezTo>
                  <a:cubicBezTo>
                    <a:pt x="324" y="668"/>
                    <a:pt x="341" y="759"/>
                    <a:pt x="324" y="801"/>
                  </a:cubicBezTo>
                  <a:cubicBezTo>
                    <a:pt x="307" y="844"/>
                    <a:pt x="60" y="917"/>
                    <a:pt x="27" y="934"/>
                  </a:cubicBezTo>
                  <a:cubicBezTo>
                    <a:pt x="19" y="938"/>
                    <a:pt x="9" y="946"/>
                    <a:pt x="0" y="955"/>
                  </a:cubicBezTo>
                  <a:cubicBezTo>
                    <a:pt x="0" y="60"/>
                    <a:pt x="0" y="60"/>
                    <a:pt x="0" y="60"/>
                  </a:cubicBezTo>
                  <a:cubicBezTo>
                    <a:pt x="0" y="27"/>
                    <a:pt x="27" y="0"/>
                    <a:pt x="60" y="0"/>
                  </a:cubicBezTo>
                  <a:cubicBezTo>
                    <a:pt x="887" y="0"/>
                    <a:pt x="887" y="0"/>
                    <a:pt x="887" y="0"/>
                  </a:cubicBezTo>
                  <a:cubicBezTo>
                    <a:pt x="920" y="0"/>
                    <a:pt x="947" y="27"/>
                    <a:pt x="947" y="60"/>
                  </a:cubicBezTo>
                  <a:lnTo>
                    <a:pt x="947" y="9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p:cNvGrpSpPr/>
          <p:nvPr/>
        </p:nvGrpSpPr>
        <p:grpSpPr>
          <a:xfrm>
            <a:off x="6247887" y="1933172"/>
            <a:ext cx="1009985" cy="830863"/>
            <a:chOff x="5435600" y="2971800"/>
            <a:chExt cx="1320800" cy="914400"/>
          </a:xfrm>
        </p:grpSpPr>
        <p:grpSp>
          <p:nvGrpSpPr>
            <p:cNvPr id="91" name="Group 90"/>
            <p:cNvGrpSpPr/>
            <p:nvPr/>
          </p:nvGrpSpPr>
          <p:grpSpPr>
            <a:xfrm>
              <a:off x="5435600" y="2971800"/>
              <a:ext cx="1320800" cy="914400"/>
              <a:chOff x="5435600" y="2971800"/>
              <a:chExt cx="1320800" cy="914400"/>
            </a:xfrm>
            <a:solidFill>
              <a:schemeClr val="tx1">
                <a:lumMod val="65000"/>
                <a:lumOff val="35000"/>
              </a:schemeClr>
            </a:solidFill>
          </p:grpSpPr>
          <p:sp>
            <p:nvSpPr>
              <p:cNvPr id="96" name="Freeform 536"/>
              <p:cNvSpPr>
                <a:spLocks noEditPoints="1"/>
              </p:cNvSpPr>
              <p:nvPr/>
            </p:nvSpPr>
            <p:spPr bwMode="auto">
              <a:xfrm>
                <a:off x="5435600" y="2971800"/>
                <a:ext cx="1320800" cy="914400"/>
              </a:xfrm>
              <a:custGeom>
                <a:avLst/>
                <a:gdLst>
                  <a:gd name="T0" fmla="*/ 3078 w 3260"/>
                  <a:gd name="T1" fmla="*/ 183 h 2258"/>
                  <a:gd name="T2" fmla="*/ 3078 w 3260"/>
                  <a:gd name="T3" fmla="*/ 2076 h 2258"/>
                  <a:gd name="T4" fmla="*/ 183 w 3260"/>
                  <a:gd name="T5" fmla="*/ 2076 h 2258"/>
                  <a:gd name="T6" fmla="*/ 183 w 3260"/>
                  <a:gd name="T7" fmla="*/ 183 h 2258"/>
                  <a:gd name="T8" fmla="*/ 3078 w 3260"/>
                  <a:gd name="T9" fmla="*/ 183 h 2258"/>
                  <a:gd name="T10" fmla="*/ 3207 w 3260"/>
                  <a:gd name="T11" fmla="*/ 0 h 2258"/>
                  <a:gd name="T12" fmla="*/ 53 w 3260"/>
                  <a:gd name="T13" fmla="*/ 0 h 2258"/>
                  <a:gd name="T14" fmla="*/ 0 w 3260"/>
                  <a:gd name="T15" fmla="*/ 53 h 2258"/>
                  <a:gd name="T16" fmla="*/ 0 w 3260"/>
                  <a:gd name="T17" fmla="*/ 2206 h 2258"/>
                  <a:gd name="T18" fmla="*/ 53 w 3260"/>
                  <a:gd name="T19" fmla="*/ 2258 h 2258"/>
                  <a:gd name="T20" fmla="*/ 3207 w 3260"/>
                  <a:gd name="T21" fmla="*/ 2258 h 2258"/>
                  <a:gd name="T22" fmla="*/ 3260 w 3260"/>
                  <a:gd name="T23" fmla="*/ 2206 h 2258"/>
                  <a:gd name="T24" fmla="*/ 3260 w 3260"/>
                  <a:gd name="T25" fmla="*/ 53 h 2258"/>
                  <a:gd name="T26" fmla="*/ 3207 w 3260"/>
                  <a:gd name="T27"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60" h="2258">
                    <a:moveTo>
                      <a:pt x="3078" y="183"/>
                    </a:moveTo>
                    <a:cubicBezTo>
                      <a:pt x="3078" y="2076"/>
                      <a:pt x="3078" y="2076"/>
                      <a:pt x="3078" y="2076"/>
                    </a:cubicBezTo>
                    <a:cubicBezTo>
                      <a:pt x="183" y="2076"/>
                      <a:pt x="183" y="2076"/>
                      <a:pt x="183" y="2076"/>
                    </a:cubicBezTo>
                    <a:cubicBezTo>
                      <a:pt x="183" y="183"/>
                      <a:pt x="183" y="183"/>
                      <a:pt x="183" y="183"/>
                    </a:cubicBezTo>
                    <a:cubicBezTo>
                      <a:pt x="3078" y="183"/>
                      <a:pt x="3078" y="183"/>
                      <a:pt x="3078" y="183"/>
                    </a:cubicBezTo>
                    <a:moveTo>
                      <a:pt x="3207" y="0"/>
                    </a:moveTo>
                    <a:cubicBezTo>
                      <a:pt x="53" y="0"/>
                      <a:pt x="53" y="0"/>
                      <a:pt x="53" y="0"/>
                    </a:cubicBezTo>
                    <a:cubicBezTo>
                      <a:pt x="24" y="0"/>
                      <a:pt x="0" y="24"/>
                      <a:pt x="0" y="53"/>
                    </a:cubicBezTo>
                    <a:cubicBezTo>
                      <a:pt x="0" y="2206"/>
                      <a:pt x="0" y="2206"/>
                      <a:pt x="0" y="2206"/>
                    </a:cubicBezTo>
                    <a:cubicBezTo>
                      <a:pt x="0" y="2235"/>
                      <a:pt x="24" y="2258"/>
                      <a:pt x="53" y="2258"/>
                    </a:cubicBezTo>
                    <a:cubicBezTo>
                      <a:pt x="3207" y="2258"/>
                      <a:pt x="3207" y="2258"/>
                      <a:pt x="3207" y="2258"/>
                    </a:cubicBezTo>
                    <a:cubicBezTo>
                      <a:pt x="3237" y="2258"/>
                      <a:pt x="3260" y="2235"/>
                      <a:pt x="3260" y="2206"/>
                    </a:cubicBezTo>
                    <a:cubicBezTo>
                      <a:pt x="3260" y="53"/>
                      <a:pt x="3260" y="53"/>
                      <a:pt x="3260" y="53"/>
                    </a:cubicBezTo>
                    <a:cubicBezTo>
                      <a:pt x="3260" y="24"/>
                      <a:pt x="3237" y="0"/>
                      <a:pt x="320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Rectangle 537"/>
              <p:cNvSpPr>
                <a:spLocks noChangeArrowheads="1"/>
              </p:cNvSpPr>
              <p:nvPr/>
            </p:nvSpPr>
            <p:spPr bwMode="auto">
              <a:xfrm>
                <a:off x="5473700" y="3005138"/>
                <a:ext cx="1233489" cy="256867"/>
              </a:xfrm>
              <a:prstGeom prst="rect">
                <a:avLst/>
              </a:prstGeom>
              <a:grpFill/>
              <a:ln>
                <a:noFill/>
              </a:ln>
            </p:spPr>
            <p:txBody>
              <a:bodyPr vert="horz" wrap="square" lIns="0" tIns="0" rIns="0" bIns="0" numCol="1" anchor="t" anchorCtr="0" compatLnSpc="1">
                <a:prstTxWarp prst="textNoShape">
                  <a:avLst/>
                </a:prstTxWarp>
              </a:bodyPr>
              <a:lstStyle/>
              <a:p>
                <a:pPr algn="ctr"/>
                <a:r>
                  <a:rPr lang="en-US" sz="1400" dirty="0">
                    <a:solidFill>
                      <a:schemeClr val="bg1"/>
                    </a:solidFill>
                  </a:rPr>
                  <a:t>Missing</a:t>
                </a:r>
              </a:p>
            </p:txBody>
          </p:sp>
        </p:grpSp>
        <p:sp>
          <p:nvSpPr>
            <p:cNvPr id="92" name="Freeform 538"/>
            <p:cNvSpPr>
              <a:spLocks/>
            </p:cNvSpPr>
            <p:nvPr/>
          </p:nvSpPr>
          <p:spPr bwMode="auto">
            <a:xfrm>
              <a:off x="6003925" y="3362325"/>
              <a:ext cx="603250" cy="87313"/>
            </a:xfrm>
            <a:custGeom>
              <a:avLst/>
              <a:gdLst>
                <a:gd name="T0" fmla="*/ 1475 w 1491"/>
                <a:gd name="T1" fmla="*/ 213 h 213"/>
                <a:gd name="T2" fmla="*/ 16 w 1491"/>
                <a:gd name="T3" fmla="*/ 213 h 213"/>
                <a:gd name="T4" fmla="*/ 0 w 1491"/>
                <a:gd name="T5" fmla="*/ 197 h 213"/>
                <a:gd name="T6" fmla="*/ 0 w 1491"/>
                <a:gd name="T7" fmla="*/ 16 h 213"/>
                <a:gd name="T8" fmla="*/ 16 w 1491"/>
                <a:gd name="T9" fmla="*/ 0 h 213"/>
                <a:gd name="T10" fmla="*/ 1475 w 1491"/>
                <a:gd name="T11" fmla="*/ 0 h 213"/>
                <a:gd name="T12" fmla="*/ 1491 w 1491"/>
                <a:gd name="T13" fmla="*/ 16 h 213"/>
                <a:gd name="T14" fmla="*/ 1491 w 1491"/>
                <a:gd name="T15" fmla="*/ 197 h 213"/>
                <a:gd name="T16" fmla="*/ 1475 w 149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1" h="213">
                  <a:moveTo>
                    <a:pt x="1475" y="213"/>
                  </a:moveTo>
                  <a:cubicBezTo>
                    <a:pt x="16" y="213"/>
                    <a:pt x="16" y="213"/>
                    <a:pt x="16" y="213"/>
                  </a:cubicBezTo>
                  <a:cubicBezTo>
                    <a:pt x="7" y="213"/>
                    <a:pt x="0" y="206"/>
                    <a:pt x="0" y="197"/>
                  </a:cubicBezTo>
                  <a:cubicBezTo>
                    <a:pt x="0" y="16"/>
                    <a:pt x="0" y="16"/>
                    <a:pt x="0" y="16"/>
                  </a:cubicBezTo>
                  <a:cubicBezTo>
                    <a:pt x="0" y="7"/>
                    <a:pt x="7" y="0"/>
                    <a:pt x="16" y="0"/>
                  </a:cubicBezTo>
                  <a:cubicBezTo>
                    <a:pt x="1475" y="0"/>
                    <a:pt x="1475" y="0"/>
                    <a:pt x="1475" y="0"/>
                  </a:cubicBezTo>
                  <a:cubicBezTo>
                    <a:pt x="1484" y="0"/>
                    <a:pt x="1491" y="7"/>
                    <a:pt x="1491" y="16"/>
                  </a:cubicBezTo>
                  <a:cubicBezTo>
                    <a:pt x="1491" y="197"/>
                    <a:pt x="1491" y="197"/>
                    <a:pt x="1491" y="197"/>
                  </a:cubicBezTo>
                  <a:cubicBezTo>
                    <a:pt x="1491" y="206"/>
                    <a:pt x="1484" y="213"/>
                    <a:pt x="1475"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39"/>
            <p:cNvSpPr>
              <a:spLocks/>
            </p:cNvSpPr>
            <p:nvPr/>
          </p:nvSpPr>
          <p:spPr bwMode="auto">
            <a:xfrm>
              <a:off x="6003925" y="3492500"/>
              <a:ext cx="382588" cy="85725"/>
            </a:xfrm>
            <a:custGeom>
              <a:avLst/>
              <a:gdLst>
                <a:gd name="T0" fmla="*/ 927 w 943"/>
                <a:gd name="T1" fmla="*/ 213 h 213"/>
                <a:gd name="T2" fmla="*/ 16 w 943"/>
                <a:gd name="T3" fmla="*/ 213 h 213"/>
                <a:gd name="T4" fmla="*/ 0 w 943"/>
                <a:gd name="T5" fmla="*/ 197 h 213"/>
                <a:gd name="T6" fmla="*/ 0 w 943"/>
                <a:gd name="T7" fmla="*/ 16 h 213"/>
                <a:gd name="T8" fmla="*/ 16 w 943"/>
                <a:gd name="T9" fmla="*/ 0 h 213"/>
                <a:gd name="T10" fmla="*/ 927 w 943"/>
                <a:gd name="T11" fmla="*/ 0 h 213"/>
                <a:gd name="T12" fmla="*/ 943 w 943"/>
                <a:gd name="T13" fmla="*/ 16 h 213"/>
                <a:gd name="T14" fmla="*/ 943 w 943"/>
                <a:gd name="T15" fmla="*/ 197 h 213"/>
                <a:gd name="T16" fmla="*/ 927 w 94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3" h="213">
                  <a:moveTo>
                    <a:pt x="927" y="213"/>
                  </a:moveTo>
                  <a:cubicBezTo>
                    <a:pt x="16" y="213"/>
                    <a:pt x="16" y="213"/>
                    <a:pt x="16" y="213"/>
                  </a:cubicBezTo>
                  <a:cubicBezTo>
                    <a:pt x="7" y="213"/>
                    <a:pt x="0" y="206"/>
                    <a:pt x="0" y="197"/>
                  </a:cubicBezTo>
                  <a:cubicBezTo>
                    <a:pt x="0" y="16"/>
                    <a:pt x="0" y="16"/>
                    <a:pt x="0" y="16"/>
                  </a:cubicBezTo>
                  <a:cubicBezTo>
                    <a:pt x="0" y="7"/>
                    <a:pt x="7" y="0"/>
                    <a:pt x="16" y="0"/>
                  </a:cubicBezTo>
                  <a:cubicBezTo>
                    <a:pt x="927" y="0"/>
                    <a:pt x="927" y="0"/>
                    <a:pt x="927" y="0"/>
                  </a:cubicBezTo>
                  <a:cubicBezTo>
                    <a:pt x="935" y="0"/>
                    <a:pt x="943" y="7"/>
                    <a:pt x="943" y="16"/>
                  </a:cubicBezTo>
                  <a:cubicBezTo>
                    <a:pt x="943" y="197"/>
                    <a:pt x="943" y="197"/>
                    <a:pt x="943" y="197"/>
                  </a:cubicBezTo>
                  <a:cubicBezTo>
                    <a:pt x="943" y="206"/>
                    <a:pt x="935" y="213"/>
                    <a:pt x="927"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540"/>
            <p:cNvSpPr>
              <a:spLocks/>
            </p:cNvSpPr>
            <p:nvPr/>
          </p:nvSpPr>
          <p:spPr bwMode="auto">
            <a:xfrm>
              <a:off x="6003925" y="3622675"/>
              <a:ext cx="539750" cy="85725"/>
            </a:xfrm>
            <a:custGeom>
              <a:avLst/>
              <a:gdLst>
                <a:gd name="T0" fmla="*/ 1315 w 1332"/>
                <a:gd name="T1" fmla="*/ 213 h 213"/>
                <a:gd name="T2" fmla="*/ 17 w 1332"/>
                <a:gd name="T3" fmla="*/ 213 h 213"/>
                <a:gd name="T4" fmla="*/ 0 w 1332"/>
                <a:gd name="T5" fmla="*/ 197 h 213"/>
                <a:gd name="T6" fmla="*/ 0 w 1332"/>
                <a:gd name="T7" fmla="*/ 16 h 213"/>
                <a:gd name="T8" fmla="*/ 17 w 1332"/>
                <a:gd name="T9" fmla="*/ 0 h 213"/>
                <a:gd name="T10" fmla="*/ 1315 w 1332"/>
                <a:gd name="T11" fmla="*/ 0 h 213"/>
                <a:gd name="T12" fmla="*/ 1332 w 1332"/>
                <a:gd name="T13" fmla="*/ 16 h 213"/>
                <a:gd name="T14" fmla="*/ 1332 w 1332"/>
                <a:gd name="T15" fmla="*/ 197 h 213"/>
                <a:gd name="T16" fmla="*/ 1315 w 133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2" h="213">
                  <a:moveTo>
                    <a:pt x="1315" y="213"/>
                  </a:moveTo>
                  <a:cubicBezTo>
                    <a:pt x="17" y="213"/>
                    <a:pt x="17" y="213"/>
                    <a:pt x="17" y="213"/>
                  </a:cubicBezTo>
                  <a:cubicBezTo>
                    <a:pt x="8" y="213"/>
                    <a:pt x="0" y="206"/>
                    <a:pt x="0" y="197"/>
                  </a:cubicBezTo>
                  <a:cubicBezTo>
                    <a:pt x="0" y="16"/>
                    <a:pt x="0" y="16"/>
                    <a:pt x="0" y="16"/>
                  </a:cubicBezTo>
                  <a:cubicBezTo>
                    <a:pt x="0" y="7"/>
                    <a:pt x="8" y="0"/>
                    <a:pt x="17" y="0"/>
                  </a:cubicBezTo>
                  <a:cubicBezTo>
                    <a:pt x="1315" y="0"/>
                    <a:pt x="1315" y="0"/>
                    <a:pt x="1315" y="0"/>
                  </a:cubicBezTo>
                  <a:cubicBezTo>
                    <a:pt x="1324" y="0"/>
                    <a:pt x="1332" y="7"/>
                    <a:pt x="1332" y="16"/>
                  </a:cubicBezTo>
                  <a:cubicBezTo>
                    <a:pt x="1332" y="197"/>
                    <a:pt x="1332" y="197"/>
                    <a:pt x="1332" y="197"/>
                  </a:cubicBezTo>
                  <a:cubicBezTo>
                    <a:pt x="1332" y="206"/>
                    <a:pt x="1324" y="213"/>
                    <a:pt x="1315"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541"/>
            <p:cNvSpPr>
              <a:spLocks/>
            </p:cNvSpPr>
            <p:nvPr/>
          </p:nvSpPr>
          <p:spPr bwMode="auto">
            <a:xfrm>
              <a:off x="5573713" y="3319463"/>
              <a:ext cx="384175" cy="387350"/>
            </a:xfrm>
            <a:custGeom>
              <a:avLst/>
              <a:gdLst>
                <a:gd name="T0" fmla="*/ 947 w 947"/>
                <a:gd name="T1" fmla="*/ 955 h 955"/>
                <a:gd name="T2" fmla="*/ 919 w 947"/>
                <a:gd name="T3" fmla="*/ 934 h 955"/>
                <a:gd name="T4" fmla="*/ 622 w 947"/>
                <a:gd name="T5" fmla="*/ 801 h 955"/>
                <a:gd name="T6" fmla="*/ 623 w 947"/>
                <a:gd name="T7" fmla="*/ 668 h 955"/>
                <a:gd name="T8" fmla="*/ 672 w 947"/>
                <a:gd name="T9" fmla="*/ 555 h 955"/>
                <a:gd name="T10" fmla="*/ 674 w 947"/>
                <a:gd name="T11" fmla="*/ 556 h 955"/>
                <a:gd name="T12" fmla="*/ 736 w 947"/>
                <a:gd name="T13" fmla="*/ 471 h 955"/>
                <a:gd name="T14" fmla="*/ 712 w 947"/>
                <a:gd name="T15" fmla="*/ 391 h 955"/>
                <a:gd name="T16" fmla="*/ 706 w 947"/>
                <a:gd name="T17" fmla="*/ 392 h 955"/>
                <a:gd name="T18" fmla="*/ 473 w 947"/>
                <a:gd name="T19" fmla="*/ 93 h 955"/>
                <a:gd name="T20" fmla="*/ 240 w 947"/>
                <a:gd name="T21" fmla="*/ 392 h 955"/>
                <a:gd name="T22" fmla="*/ 235 w 947"/>
                <a:gd name="T23" fmla="*/ 391 h 955"/>
                <a:gd name="T24" fmla="*/ 211 w 947"/>
                <a:gd name="T25" fmla="*/ 471 h 955"/>
                <a:gd name="T26" fmla="*/ 272 w 947"/>
                <a:gd name="T27" fmla="*/ 556 h 955"/>
                <a:gd name="T28" fmla="*/ 275 w 947"/>
                <a:gd name="T29" fmla="*/ 555 h 955"/>
                <a:gd name="T30" fmla="*/ 324 w 947"/>
                <a:gd name="T31" fmla="*/ 668 h 955"/>
                <a:gd name="T32" fmla="*/ 324 w 947"/>
                <a:gd name="T33" fmla="*/ 801 h 955"/>
                <a:gd name="T34" fmla="*/ 27 w 947"/>
                <a:gd name="T35" fmla="*/ 934 h 955"/>
                <a:gd name="T36" fmla="*/ 0 w 947"/>
                <a:gd name="T37" fmla="*/ 955 h 955"/>
                <a:gd name="T38" fmla="*/ 0 w 947"/>
                <a:gd name="T39" fmla="*/ 60 h 955"/>
                <a:gd name="T40" fmla="*/ 60 w 947"/>
                <a:gd name="T41" fmla="*/ 0 h 955"/>
                <a:gd name="T42" fmla="*/ 887 w 947"/>
                <a:gd name="T43" fmla="*/ 0 h 955"/>
                <a:gd name="T44" fmla="*/ 947 w 947"/>
                <a:gd name="T45" fmla="*/ 60 h 955"/>
                <a:gd name="T46" fmla="*/ 947 w 947"/>
                <a:gd name="T47" fmla="*/ 955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7" h="955">
                  <a:moveTo>
                    <a:pt x="947" y="955"/>
                  </a:moveTo>
                  <a:cubicBezTo>
                    <a:pt x="938" y="946"/>
                    <a:pt x="928" y="938"/>
                    <a:pt x="919" y="934"/>
                  </a:cubicBezTo>
                  <a:cubicBezTo>
                    <a:pt x="887" y="917"/>
                    <a:pt x="640" y="844"/>
                    <a:pt x="622" y="801"/>
                  </a:cubicBezTo>
                  <a:cubicBezTo>
                    <a:pt x="605" y="759"/>
                    <a:pt x="623" y="668"/>
                    <a:pt x="623" y="668"/>
                  </a:cubicBezTo>
                  <a:cubicBezTo>
                    <a:pt x="642" y="635"/>
                    <a:pt x="659" y="597"/>
                    <a:pt x="672" y="555"/>
                  </a:cubicBezTo>
                  <a:cubicBezTo>
                    <a:pt x="672" y="555"/>
                    <a:pt x="673" y="556"/>
                    <a:pt x="674" y="556"/>
                  </a:cubicBezTo>
                  <a:cubicBezTo>
                    <a:pt x="704" y="556"/>
                    <a:pt x="729" y="510"/>
                    <a:pt x="736" y="471"/>
                  </a:cubicBezTo>
                  <a:cubicBezTo>
                    <a:pt x="743" y="430"/>
                    <a:pt x="742" y="391"/>
                    <a:pt x="712" y="391"/>
                  </a:cubicBezTo>
                  <a:cubicBezTo>
                    <a:pt x="710" y="391"/>
                    <a:pt x="708" y="392"/>
                    <a:pt x="706" y="392"/>
                  </a:cubicBezTo>
                  <a:cubicBezTo>
                    <a:pt x="756" y="251"/>
                    <a:pt x="663" y="93"/>
                    <a:pt x="473" y="93"/>
                  </a:cubicBezTo>
                  <a:cubicBezTo>
                    <a:pt x="284" y="93"/>
                    <a:pt x="190" y="251"/>
                    <a:pt x="240" y="392"/>
                  </a:cubicBezTo>
                  <a:cubicBezTo>
                    <a:pt x="238" y="392"/>
                    <a:pt x="236" y="391"/>
                    <a:pt x="235" y="391"/>
                  </a:cubicBezTo>
                  <a:cubicBezTo>
                    <a:pt x="205" y="391"/>
                    <a:pt x="204" y="430"/>
                    <a:pt x="211" y="471"/>
                  </a:cubicBezTo>
                  <a:cubicBezTo>
                    <a:pt x="217" y="510"/>
                    <a:pt x="242" y="556"/>
                    <a:pt x="272" y="556"/>
                  </a:cubicBezTo>
                  <a:cubicBezTo>
                    <a:pt x="273" y="556"/>
                    <a:pt x="274" y="555"/>
                    <a:pt x="275" y="555"/>
                  </a:cubicBezTo>
                  <a:cubicBezTo>
                    <a:pt x="288" y="597"/>
                    <a:pt x="304" y="635"/>
                    <a:pt x="324" y="668"/>
                  </a:cubicBezTo>
                  <a:cubicBezTo>
                    <a:pt x="324" y="668"/>
                    <a:pt x="341" y="759"/>
                    <a:pt x="324" y="801"/>
                  </a:cubicBezTo>
                  <a:cubicBezTo>
                    <a:pt x="307" y="844"/>
                    <a:pt x="60" y="917"/>
                    <a:pt x="27" y="934"/>
                  </a:cubicBezTo>
                  <a:cubicBezTo>
                    <a:pt x="19" y="938"/>
                    <a:pt x="9" y="946"/>
                    <a:pt x="0" y="955"/>
                  </a:cubicBezTo>
                  <a:cubicBezTo>
                    <a:pt x="0" y="60"/>
                    <a:pt x="0" y="60"/>
                    <a:pt x="0" y="60"/>
                  </a:cubicBezTo>
                  <a:cubicBezTo>
                    <a:pt x="0" y="27"/>
                    <a:pt x="27" y="0"/>
                    <a:pt x="60" y="0"/>
                  </a:cubicBezTo>
                  <a:cubicBezTo>
                    <a:pt x="887" y="0"/>
                    <a:pt x="887" y="0"/>
                    <a:pt x="887" y="0"/>
                  </a:cubicBezTo>
                  <a:cubicBezTo>
                    <a:pt x="920" y="0"/>
                    <a:pt x="947" y="27"/>
                    <a:pt x="947" y="60"/>
                  </a:cubicBezTo>
                  <a:lnTo>
                    <a:pt x="947" y="9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4" name="Oval 103"/>
          <p:cNvSpPr/>
          <p:nvPr/>
        </p:nvSpPr>
        <p:spPr>
          <a:xfrm>
            <a:off x="7137775" y="1984084"/>
            <a:ext cx="99619" cy="93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nvGrpSpPr>
          <p:cNvPr id="107" name="Group 106"/>
          <p:cNvGrpSpPr>
            <a:grpSpLocks noChangeAspect="1"/>
          </p:cNvGrpSpPr>
          <p:nvPr/>
        </p:nvGrpSpPr>
        <p:grpSpPr>
          <a:xfrm>
            <a:off x="7175618" y="1526966"/>
            <a:ext cx="496625" cy="516884"/>
            <a:chOff x="7128874" y="3231311"/>
            <a:chExt cx="652079" cy="678680"/>
          </a:xfrm>
          <a:solidFill>
            <a:schemeClr val="accent3"/>
          </a:solidFill>
        </p:grpSpPr>
        <p:grpSp>
          <p:nvGrpSpPr>
            <p:cNvPr id="108" name="Group 107"/>
            <p:cNvGrpSpPr/>
            <p:nvPr/>
          </p:nvGrpSpPr>
          <p:grpSpPr>
            <a:xfrm>
              <a:off x="7128874" y="3440907"/>
              <a:ext cx="466725" cy="469084"/>
              <a:chOff x="5804900" y="1344613"/>
              <a:chExt cx="466725" cy="469084"/>
            </a:xfrm>
            <a:grpFill/>
          </p:grpSpPr>
          <p:sp>
            <p:nvSpPr>
              <p:cNvPr id="110" name="Freeform 11"/>
              <p:cNvSpPr>
                <a:spLocks/>
              </p:cNvSpPr>
              <p:nvPr/>
            </p:nvSpPr>
            <p:spPr bwMode="auto">
              <a:xfrm>
                <a:off x="5804900" y="1527947"/>
                <a:ext cx="288925" cy="285750"/>
              </a:xfrm>
              <a:custGeom>
                <a:avLst/>
                <a:gdLst>
                  <a:gd name="T0" fmla="*/ 521 w 666"/>
                  <a:gd name="T1" fmla="*/ 660 h 660"/>
                  <a:gd name="T2" fmla="*/ 509 w 666"/>
                  <a:gd name="T3" fmla="*/ 660 h 660"/>
                  <a:gd name="T4" fmla="*/ 388 w 666"/>
                  <a:gd name="T5" fmla="*/ 515 h 660"/>
                  <a:gd name="T6" fmla="*/ 326 w 666"/>
                  <a:gd name="T7" fmla="*/ 340 h 660"/>
                  <a:gd name="T8" fmla="*/ 151 w 666"/>
                  <a:gd name="T9" fmla="*/ 278 h 660"/>
                  <a:gd name="T10" fmla="*/ 6 w 666"/>
                  <a:gd name="T11" fmla="*/ 157 h 660"/>
                  <a:gd name="T12" fmla="*/ 127 w 666"/>
                  <a:gd name="T13" fmla="*/ 13 h 660"/>
                  <a:gd name="T14" fmla="*/ 514 w 666"/>
                  <a:gd name="T15" fmla="*/ 152 h 660"/>
                  <a:gd name="T16" fmla="*/ 653 w 666"/>
                  <a:gd name="T17" fmla="*/ 539 h 660"/>
                  <a:gd name="T18" fmla="*/ 521 w 666"/>
                  <a:gd name="T19"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6" h="660">
                    <a:moveTo>
                      <a:pt x="521" y="660"/>
                    </a:moveTo>
                    <a:cubicBezTo>
                      <a:pt x="517" y="660"/>
                      <a:pt x="513" y="660"/>
                      <a:pt x="509" y="660"/>
                    </a:cubicBezTo>
                    <a:cubicBezTo>
                      <a:pt x="436" y="653"/>
                      <a:pt x="381" y="589"/>
                      <a:pt x="388" y="515"/>
                    </a:cubicBezTo>
                    <a:cubicBezTo>
                      <a:pt x="394" y="449"/>
                      <a:pt x="371" y="385"/>
                      <a:pt x="326" y="340"/>
                    </a:cubicBezTo>
                    <a:cubicBezTo>
                      <a:pt x="281" y="295"/>
                      <a:pt x="217" y="272"/>
                      <a:pt x="151" y="278"/>
                    </a:cubicBezTo>
                    <a:cubicBezTo>
                      <a:pt x="78" y="284"/>
                      <a:pt x="13" y="231"/>
                      <a:pt x="6" y="157"/>
                    </a:cubicBezTo>
                    <a:cubicBezTo>
                      <a:pt x="0" y="84"/>
                      <a:pt x="54" y="19"/>
                      <a:pt x="127" y="13"/>
                    </a:cubicBezTo>
                    <a:cubicBezTo>
                      <a:pt x="272" y="0"/>
                      <a:pt x="413" y="50"/>
                      <a:pt x="514" y="152"/>
                    </a:cubicBezTo>
                    <a:cubicBezTo>
                      <a:pt x="615" y="253"/>
                      <a:pt x="666" y="394"/>
                      <a:pt x="653" y="539"/>
                    </a:cubicBezTo>
                    <a:cubicBezTo>
                      <a:pt x="647" y="608"/>
                      <a:pt x="589" y="660"/>
                      <a:pt x="521" y="6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2"/>
              <p:cNvSpPr>
                <a:spLocks/>
              </p:cNvSpPr>
              <p:nvPr/>
            </p:nvSpPr>
            <p:spPr bwMode="auto">
              <a:xfrm>
                <a:off x="5804900" y="1344613"/>
                <a:ext cx="466725" cy="463550"/>
              </a:xfrm>
              <a:custGeom>
                <a:avLst/>
                <a:gdLst>
                  <a:gd name="T0" fmla="*/ 936 w 1070"/>
                  <a:gd name="T1" fmla="*/ 1069 h 1069"/>
                  <a:gd name="T2" fmla="*/ 803 w 1070"/>
                  <a:gd name="T3" fmla="*/ 936 h 1069"/>
                  <a:gd name="T4" fmla="*/ 605 w 1070"/>
                  <a:gd name="T5" fmla="*/ 464 h 1069"/>
                  <a:gd name="T6" fmla="*/ 133 w 1070"/>
                  <a:gd name="T7" fmla="*/ 266 h 1069"/>
                  <a:gd name="T8" fmla="*/ 1 w 1070"/>
                  <a:gd name="T9" fmla="*/ 132 h 1069"/>
                  <a:gd name="T10" fmla="*/ 134 w 1070"/>
                  <a:gd name="T11" fmla="*/ 0 h 1069"/>
                  <a:gd name="T12" fmla="*/ 135 w 1070"/>
                  <a:gd name="T13" fmla="*/ 0 h 1069"/>
                  <a:gd name="T14" fmla="*/ 794 w 1070"/>
                  <a:gd name="T15" fmla="*/ 275 h 1069"/>
                  <a:gd name="T16" fmla="*/ 1069 w 1070"/>
                  <a:gd name="T17" fmla="*/ 934 h 1069"/>
                  <a:gd name="T18" fmla="*/ 937 w 1070"/>
                  <a:gd name="T19" fmla="*/ 1069 h 1069"/>
                  <a:gd name="T20" fmla="*/ 936 w 1070"/>
                  <a:gd name="T21"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0" h="1069">
                    <a:moveTo>
                      <a:pt x="936" y="1069"/>
                    </a:moveTo>
                    <a:cubicBezTo>
                      <a:pt x="863" y="1069"/>
                      <a:pt x="804" y="1010"/>
                      <a:pt x="803" y="936"/>
                    </a:cubicBezTo>
                    <a:cubicBezTo>
                      <a:pt x="802" y="758"/>
                      <a:pt x="732" y="590"/>
                      <a:pt x="605" y="464"/>
                    </a:cubicBezTo>
                    <a:cubicBezTo>
                      <a:pt x="479" y="337"/>
                      <a:pt x="312" y="267"/>
                      <a:pt x="133" y="266"/>
                    </a:cubicBezTo>
                    <a:cubicBezTo>
                      <a:pt x="59" y="266"/>
                      <a:pt x="0" y="206"/>
                      <a:pt x="1" y="132"/>
                    </a:cubicBezTo>
                    <a:cubicBezTo>
                      <a:pt x="1" y="59"/>
                      <a:pt x="61" y="0"/>
                      <a:pt x="134" y="0"/>
                    </a:cubicBezTo>
                    <a:cubicBezTo>
                      <a:pt x="134" y="0"/>
                      <a:pt x="134" y="0"/>
                      <a:pt x="135" y="0"/>
                    </a:cubicBezTo>
                    <a:cubicBezTo>
                      <a:pt x="384" y="1"/>
                      <a:pt x="618" y="99"/>
                      <a:pt x="794" y="275"/>
                    </a:cubicBezTo>
                    <a:cubicBezTo>
                      <a:pt x="970" y="451"/>
                      <a:pt x="1068" y="685"/>
                      <a:pt x="1069" y="934"/>
                    </a:cubicBezTo>
                    <a:cubicBezTo>
                      <a:pt x="1070" y="1008"/>
                      <a:pt x="1011" y="1068"/>
                      <a:pt x="937" y="1069"/>
                    </a:cubicBezTo>
                    <a:cubicBezTo>
                      <a:pt x="937" y="1069"/>
                      <a:pt x="937" y="1069"/>
                      <a:pt x="936" y="10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09" name="Freeform 12"/>
            <p:cNvSpPr>
              <a:spLocks/>
            </p:cNvSpPr>
            <p:nvPr/>
          </p:nvSpPr>
          <p:spPr bwMode="auto">
            <a:xfrm>
              <a:off x="7183362" y="3231311"/>
              <a:ext cx="597591" cy="646112"/>
            </a:xfrm>
            <a:custGeom>
              <a:avLst/>
              <a:gdLst>
                <a:gd name="T0" fmla="*/ 936 w 1070"/>
                <a:gd name="T1" fmla="*/ 1069 h 1069"/>
                <a:gd name="T2" fmla="*/ 803 w 1070"/>
                <a:gd name="T3" fmla="*/ 936 h 1069"/>
                <a:gd name="T4" fmla="*/ 605 w 1070"/>
                <a:gd name="T5" fmla="*/ 464 h 1069"/>
                <a:gd name="T6" fmla="*/ 133 w 1070"/>
                <a:gd name="T7" fmla="*/ 266 h 1069"/>
                <a:gd name="T8" fmla="*/ 1 w 1070"/>
                <a:gd name="T9" fmla="*/ 132 h 1069"/>
                <a:gd name="T10" fmla="*/ 134 w 1070"/>
                <a:gd name="T11" fmla="*/ 0 h 1069"/>
                <a:gd name="T12" fmla="*/ 135 w 1070"/>
                <a:gd name="T13" fmla="*/ 0 h 1069"/>
                <a:gd name="T14" fmla="*/ 794 w 1070"/>
                <a:gd name="T15" fmla="*/ 275 h 1069"/>
                <a:gd name="T16" fmla="*/ 1069 w 1070"/>
                <a:gd name="T17" fmla="*/ 934 h 1069"/>
                <a:gd name="T18" fmla="*/ 937 w 1070"/>
                <a:gd name="T19" fmla="*/ 1069 h 1069"/>
                <a:gd name="T20" fmla="*/ 936 w 1070"/>
                <a:gd name="T21"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0" h="1069">
                  <a:moveTo>
                    <a:pt x="936" y="1069"/>
                  </a:moveTo>
                  <a:cubicBezTo>
                    <a:pt x="863" y="1069"/>
                    <a:pt x="804" y="1010"/>
                    <a:pt x="803" y="936"/>
                  </a:cubicBezTo>
                  <a:cubicBezTo>
                    <a:pt x="802" y="758"/>
                    <a:pt x="732" y="590"/>
                    <a:pt x="605" y="464"/>
                  </a:cubicBezTo>
                  <a:cubicBezTo>
                    <a:pt x="479" y="337"/>
                    <a:pt x="312" y="267"/>
                    <a:pt x="133" y="266"/>
                  </a:cubicBezTo>
                  <a:cubicBezTo>
                    <a:pt x="59" y="266"/>
                    <a:pt x="0" y="206"/>
                    <a:pt x="1" y="132"/>
                  </a:cubicBezTo>
                  <a:cubicBezTo>
                    <a:pt x="1" y="59"/>
                    <a:pt x="61" y="0"/>
                    <a:pt x="134" y="0"/>
                  </a:cubicBezTo>
                  <a:cubicBezTo>
                    <a:pt x="134" y="0"/>
                    <a:pt x="134" y="0"/>
                    <a:pt x="135" y="0"/>
                  </a:cubicBezTo>
                  <a:cubicBezTo>
                    <a:pt x="384" y="1"/>
                    <a:pt x="618" y="99"/>
                    <a:pt x="794" y="275"/>
                  </a:cubicBezTo>
                  <a:cubicBezTo>
                    <a:pt x="970" y="451"/>
                    <a:pt x="1068" y="685"/>
                    <a:pt x="1069" y="934"/>
                  </a:cubicBezTo>
                  <a:cubicBezTo>
                    <a:pt x="1070" y="1008"/>
                    <a:pt x="1011" y="1068"/>
                    <a:pt x="937" y="1069"/>
                  </a:cubicBezTo>
                  <a:cubicBezTo>
                    <a:pt x="937" y="1069"/>
                    <a:pt x="937" y="1069"/>
                    <a:pt x="936" y="10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41"/>
          <p:cNvGrpSpPr>
            <a:grpSpLocks noChangeAspect="1"/>
          </p:cNvGrpSpPr>
          <p:nvPr/>
        </p:nvGrpSpPr>
        <p:grpSpPr bwMode="auto">
          <a:xfrm>
            <a:off x="8095907" y="1854735"/>
            <a:ext cx="1367888" cy="945905"/>
            <a:chOff x="5852" y="-814"/>
            <a:chExt cx="577" cy="399"/>
          </a:xfrm>
          <a:solidFill>
            <a:schemeClr val="accent1"/>
          </a:solidFill>
        </p:grpSpPr>
        <p:sp>
          <p:nvSpPr>
            <p:cNvPr id="113" name="Freeform 42"/>
            <p:cNvSpPr>
              <a:spLocks noEditPoints="1"/>
            </p:cNvSpPr>
            <p:nvPr/>
          </p:nvSpPr>
          <p:spPr bwMode="auto">
            <a:xfrm>
              <a:off x="5852" y="-756"/>
              <a:ext cx="472" cy="340"/>
            </a:xfrm>
            <a:custGeom>
              <a:avLst/>
              <a:gdLst>
                <a:gd name="T0" fmla="*/ 1568 w 1853"/>
                <a:gd name="T1" fmla="*/ 1037 h 1332"/>
                <a:gd name="T2" fmla="*/ 1311 w 1853"/>
                <a:gd name="T3" fmla="*/ 1086 h 1332"/>
                <a:gd name="T4" fmla="*/ 1051 w 1853"/>
                <a:gd name="T5" fmla="*/ 1037 h 1332"/>
                <a:gd name="T6" fmla="*/ 357 w 1853"/>
                <a:gd name="T7" fmla="*/ 1037 h 1332"/>
                <a:gd name="T8" fmla="*/ 338 w 1853"/>
                <a:gd name="T9" fmla="*/ 1017 h 1332"/>
                <a:gd name="T10" fmla="*/ 338 w 1853"/>
                <a:gd name="T11" fmla="*/ 177 h 1332"/>
                <a:gd name="T12" fmla="*/ 357 w 1853"/>
                <a:gd name="T13" fmla="*/ 157 h 1332"/>
                <a:gd name="T14" fmla="*/ 642 w 1853"/>
                <a:gd name="T15" fmla="*/ 157 h 1332"/>
                <a:gd name="T16" fmla="*/ 717 w 1853"/>
                <a:gd name="T17" fmla="*/ 0 h 1332"/>
                <a:gd name="T18" fmla="*/ 279 w 1853"/>
                <a:gd name="T19" fmla="*/ 0 h 1332"/>
                <a:gd name="T20" fmla="*/ 181 w 1853"/>
                <a:gd name="T21" fmla="*/ 98 h 1332"/>
                <a:gd name="T22" fmla="*/ 181 w 1853"/>
                <a:gd name="T23" fmla="*/ 1039 h 1332"/>
                <a:gd name="T24" fmla="*/ 45 w 1853"/>
                <a:gd name="T25" fmla="*/ 1117 h 1332"/>
                <a:gd name="T26" fmla="*/ 0 w 1853"/>
                <a:gd name="T27" fmla="*/ 1166 h 1332"/>
                <a:gd name="T28" fmla="*/ 0 w 1853"/>
                <a:gd name="T29" fmla="*/ 1220 h 1332"/>
                <a:gd name="T30" fmla="*/ 112 w 1853"/>
                <a:gd name="T31" fmla="*/ 1332 h 1332"/>
                <a:gd name="T32" fmla="*/ 1853 w 1853"/>
                <a:gd name="T33" fmla="*/ 1332 h 1332"/>
                <a:gd name="T34" fmla="*/ 1606 w 1853"/>
                <a:gd name="T35" fmla="*/ 1037 h 1332"/>
                <a:gd name="T36" fmla="*/ 1568 w 1853"/>
                <a:gd name="T37" fmla="*/ 1037 h 1332"/>
                <a:gd name="T38" fmla="*/ 1125 w 1853"/>
                <a:gd name="T39" fmla="*/ 1251 h 1332"/>
                <a:gd name="T40" fmla="*/ 883 w 1853"/>
                <a:gd name="T41" fmla="*/ 1251 h 1332"/>
                <a:gd name="T42" fmla="*/ 814 w 1853"/>
                <a:gd name="T43" fmla="*/ 1182 h 1332"/>
                <a:gd name="T44" fmla="*/ 1194 w 1853"/>
                <a:gd name="T45" fmla="*/ 1182 h 1332"/>
                <a:gd name="T46" fmla="*/ 1125 w 1853"/>
                <a:gd name="T47" fmla="*/ 1251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53" h="1332">
                  <a:moveTo>
                    <a:pt x="1568" y="1037"/>
                  </a:moveTo>
                  <a:cubicBezTo>
                    <a:pt x="1486" y="1069"/>
                    <a:pt x="1399" y="1086"/>
                    <a:pt x="1311" y="1086"/>
                  </a:cubicBezTo>
                  <a:cubicBezTo>
                    <a:pt x="1221" y="1086"/>
                    <a:pt x="1133" y="1069"/>
                    <a:pt x="1051" y="1037"/>
                  </a:cubicBezTo>
                  <a:cubicBezTo>
                    <a:pt x="357" y="1037"/>
                    <a:pt x="357" y="1037"/>
                    <a:pt x="357" y="1037"/>
                  </a:cubicBezTo>
                  <a:cubicBezTo>
                    <a:pt x="347" y="1037"/>
                    <a:pt x="338" y="1028"/>
                    <a:pt x="338" y="1017"/>
                  </a:cubicBezTo>
                  <a:cubicBezTo>
                    <a:pt x="338" y="177"/>
                    <a:pt x="338" y="177"/>
                    <a:pt x="338" y="177"/>
                  </a:cubicBezTo>
                  <a:cubicBezTo>
                    <a:pt x="338" y="166"/>
                    <a:pt x="347" y="157"/>
                    <a:pt x="357" y="157"/>
                  </a:cubicBezTo>
                  <a:cubicBezTo>
                    <a:pt x="642" y="157"/>
                    <a:pt x="642" y="157"/>
                    <a:pt x="642" y="157"/>
                  </a:cubicBezTo>
                  <a:cubicBezTo>
                    <a:pt x="661" y="103"/>
                    <a:pt x="685" y="50"/>
                    <a:pt x="717" y="0"/>
                  </a:cubicBezTo>
                  <a:cubicBezTo>
                    <a:pt x="279" y="0"/>
                    <a:pt x="279" y="0"/>
                    <a:pt x="279" y="0"/>
                  </a:cubicBezTo>
                  <a:cubicBezTo>
                    <a:pt x="225" y="0"/>
                    <a:pt x="181" y="44"/>
                    <a:pt x="181" y="98"/>
                  </a:cubicBezTo>
                  <a:cubicBezTo>
                    <a:pt x="181" y="1039"/>
                    <a:pt x="181" y="1039"/>
                    <a:pt x="181" y="1039"/>
                  </a:cubicBezTo>
                  <a:cubicBezTo>
                    <a:pt x="160" y="1051"/>
                    <a:pt x="69" y="1102"/>
                    <a:pt x="45" y="1117"/>
                  </a:cubicBezTo>
                  <a:cubicBezTo>
                    <a:pt x="15" y="1135"/>
                    <a:pt x="0" y="1142"/>
                    <a:pt x="0" y="1166"/>
                  </a:cubicBezTo>
                  <a:cubicBezTo>
                    <a:pt x="0" y="1220"/>
                    <a:pt x="0" y="1220"/>
                    <a:pt x="0" y="1220"/>
                  </a:cubicBezTo>
                  <a:cubicBezTo>
                    <a:pt x="0" y="1282"/>
                    <a:pt x="51" y="1332"/>
                    <a:pt x="112" y="1332"/>
                  </a:cubicBezTo>
                  <a:cubicBezTo>
                    <a:pt x="1853" y="1332"/>
                    <a:pt x="1853" y="1332"/>
                    <a:pt x="1853" y="1332"/>
                  </a:cubicBezTo>
                  <a:cubicBezTo>
                    <a:pt x="1606" y="1037"/>
                    <a:pt x="1606" y="1037"/>
                    <a:pt x="1606" y="1037"/>
                  </a:cubicBezTo>
                  <a:lnTo>
                    <a:pt x="1568" y="1037"/>
                  </a:lnTo>
                  <a:close/>
                  <a:moveTo>
                    <a:pt x="1125" y="1251"/>
                  </a:moveTo>
                  <a:cubicBezTo>
                    <a:pt x="883" y="1251"/>
                    <a:pt x="883" y="1251"/>
                    <a:pt x="883" y="1251"/>
                  </a:cubicBezTo>
                  <a:cubicBezTo>
                    <a:pt x="845" y="1251"/>
                    <a:pt x="814" y="1220"/>
                    <a:pt x="814" y="1182"/>
                  </a:cubicBezTo>
                  <a:cubicBezTo>
                    <a:pt x="1194" y="1182"/>
                    <a:pt x="1194" y="1182"/>
                    <a:pt x="1194" y="1182"/>
                  </a:cubicBezTo>
                  <a:cubicBezTo>
                    <a:pt x="1194" y="1220"/>
                    <a:pt x="1163" y="1251"/>
                    <a:pt x="1125" y="125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3"/>
            <p:cNvSpPr>
              <a:spLocks noEditPoints="1"/>
            </p:cNvSpPr>
            <p:nvPr/>
          </p:nvSpPr>
          <p:spPr bwMode="auto">
            <a:xfrm>
              <a:off x="6016" y="-814"/>
              <a:ext cx="413" cy="399"/>
            </a:xfrm>
            <a:custGeom>
              <a:avLst/>
              <a:gdLst>
                <a:gd name="T0" fmla="*/ 1597 w 1624"/>
                <a:gd name="T1" fmla="*/ 1256 h 1564"/>
                <a:gd name="T2" fmla="*/ 1193 w 1624"/>
                <a:gd name="T3" fmla="*/ 920 h 1564"/>
                <a:gd name="T4" fmla="*/ 1100 w 1624"/>
                <a:gd name="T5" fmla="*/ 178 h 1564"/>
                <a:gd name="T6" fmla="*/ 669 w 1624"/>
                <a:gd name="T7" fmla="*/ 0 h 1564"/>
                <a:gd name="T8" fmla="*/ 238 w 1624"/>
                <a:gd name="T9" fmla="*/ 178 h 1564"/>
                <a:gd name="T10" fmla="*/ 238 w 1624"/>
                <a:gd name="T11" fmla="*/ 1041 h 1564"/>
                <a:gd name="T12" fmla="*/ 669 w 1624"/>
                <a:gd name="T13" fmla="*/ 1219 h 1564"/>
                <a:gd name="T14" fmla="*/ 979 w 1624"/>
                <a:gd name="T15" fmla="*/ 1134 h 1564"/>
                <a:gd name="T16" fmla="*/ 1315 w 1624"/>
                <a:gd name="T17" fmla="*/ 1537 h 1564"/>
                <a:gd name="T18" fmla="*/ 1380 w 1624"/>
                <a:gd name="T19" fmla="*/ 1554 h 1564"/>
                <a:gd name="T20" fmla="*/ 1614 w 1624"/>
                <a:gd name="T21" fmla="*/ 1321 h 1564"/>
                <a:gd name="T22" fmla="*/ 1597 w 1624"/>
                <a:gd name="T23" fmla="*/ 1256 h 1564"/>
                <a:gd name="T24" fmla="*/ 956 w 1624"/>
                <a:gd name="T25" fmla="*/ 897 h 1564"/>
                <a:gd name="T26" fmla="*/ 669 w 1624"/>
                <a:gd name="T27" fmla="*/ 1016 h 1564"/>
                <a:gd name="T28" fmla="*/ 382 w 1624"/>
                <a:gd name="T29" fmla="*/ 897 h 1564"/>
                <a:gd name="T30" fmla="*/ 382 w 1624"/>
                <a:gd name="T31" fmla="*/ 322 h 1564"/>
                <a:gd name="T32" fmla="*/ 669 w 1624"/>
                <a:gd name="T33" fmla="*/ 203 h 1564"/>
                <a:gd name="T34" fmla="*/ 956 w 1624"/>
                <a:gd name="T35" fmla="*/ 322 h 1564"/>
                <a:gd name="T36" fmla="*/ 956 w 1624"/>
                <a:gd name="T37" fmla="*/ 897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4" h="1564">
                  <a:moveTo>
                    <a:pt x="1597" y="1256"/>
                  </a:moveTo>
                  <a:cubicBezTo>
                    <a:pt x="1466" y="1147"/>
                    <a:pt x="1331" y="1034"/>
                    <a:pt x="1193" y="920"/>
                  </a:cubicBezTo>
                  <a:cubicBezTo>
                    <a:pt x="1332" y="686"/>
                    <a:pt x="1301" y="379"/>
                    <a:pt x="1100" y="178"/>
                  </a:cubicBezTo>
                  <a:cubicBezTo>
                    <a:pt x="985" y="63"/>
                    <a:pt x="832" y="0"/>
                    <a:pt x="669" y="0"/>
                  </a:cubicBezTo>
                  <a:cubicBezTo>
                    <a:pt x="506" y="0"/>
                    <a:pt x="353" y="63"/>
                    <a:pt x="238" y="178"/>
                  </a:cubicBezTo>
                  <a:cubicBezTo>
                    <a:pt x="0" y="416"/>
                    <a:pt x="0" y="803"/>
                    <a:pt x="238" y="1041"/>
                  </a:cubicBezTo>
                  <a:cubicBezTo>
                    <a:pt x="353" y="1156"/>
                    <a:pt x="506" y="1219"/>
                    <a:pt x="669" y="1219"/>
                  </a:cubicBezTo>
                  <a:cubicBezTo>
                    <a:pt x="780" y="1219"/>
                    <a:pt x="886" y="1189"/>
                    <a:pt x="979" y="1134"/>
                  </a:cubicBezTo>
                  <a:cubicBezTo>
                    <a:pt x="1094" y="1271"/>
                    <a:pt x="1207" y="1406"/>
                    <a:pt x="1315" y="1537"/>
                  </a:cubicBezTo>
                  <a:cubicBezTo>
                    <a:pt x="1331" y="1555"/>
                    <a:pt x="1361" y="1564"/>
                    <a:pt x="1380" y="1554"/>
                  </a:cubicBezTo>
                  <a:cubicBezTo>
                    <a:pt x="1483" y="1505"/>
                    <a:pt x="1564" y="1424"/>
                    <a:pt x="1614" y="1321"/>
                  </a:cubicBezTo>
                  <a:cubicBezTo>
                    <a:pt x="1624" y="1301"/>
                    <a:pt x="1615" y="1271"/>
                    <a:pt x="1597" y="1256"/>
                  </a:cubicBezTo>
                  <a:close/>
                  <a:moveTo>
                    <a:pt x="956" y="897"/>
                  </a:moveTo>
                  <a:cubicBezTo>
                    <a:pt x="880" y="973"/>
                    <a:pt x="778" y="1016"/>
                    <a:pt x="669" y="1016"/>
                  </a:cubicBezTo>
                  <a:cubicBezTo>
                    <a:pt x="561" y="1016"/>
                    <a:pt x="459" y="973"/>
                    <a:pt x="382" y="897"/>
                  </a:cubicBezTo>
                  <a:cubicBezTo>
                    <a:pt x="224" y="738"/>
                    <a:pt x="224" y="481"/>
                    <a:pt x="382" y="322"/>
                  </a:cubicBezTo>
                  <a:cubicBezTo>
                    <a:pt x="459" y="245"/>
                    <a:pt x="561" y="203"/>
                    <a:pt x="669" y="203"/>
                  </a:cubicBezTo>
                  <a:cubicBezTo>
                    <a:pt x="778" y="203"/>
                    <a:pt x="880" y="245"/>
                    <a:pt x="956" y="322"/>
                  </a:cubicBezTo>
                  <a:cubicBezTo>
                    <a:pt x="1115" y="480"/>
                    <a:pt x="1115" y="738"/>
                    <a:pt x="956" y="8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p:cNvGrpSpPr/>
          <p:nvPr/>
        </p:nvGrpSpPr>
        <p:grpSpPr>
          <a:xfrm>
            <a:off x="8762938" y="1991781"/>
            <a:ext cx="190500" cy="462915"/>
            <a:chOff x="8777928" y="1991781"/>
            <a:chExt cx="190500" cy="462915"/>
          </a:xfrm>
        </p:grpSpPr>
        <p:sp>
          <p:nvSpPr>
            <p:cNvPr id="115" name="Freeform 114">
              <a:extLst>
                <a:ext uri="{FF2B5EF4-FFF2-40B4-BE49-F238E27FC236}">
                  <a16:creationId xmlns:a16="http://schemas.microsoft.com/office/drawing/2014/main" id="{A946E71F-346C-9B4B-BECB-53ED0E1C91FA}"/>
                </a:ext>
              </a:extLst>
            </p:cNvPr>
            <p:cNvSpPr/>
            <p:nvPr/>
          </p:nvSpPr>
          <p:spPr>
            <a:xfrm>
              <a:off x="8777928" y="2102271"/>
              <a:ext cx="190500" cy="352425"/>
            </a:xfrm>
            <a:custGeom>
              <a:avLst/>
              <a:gdLst>
                <a:gd name="connsiteX0" fmla="*/ 150019 w 190500"/>
                <a:gd name="connsiteY0" fmla="*/ 7144 h 352425"/>
                <a:gd name="connsiteX1" fmla="*/ 50006 w 190500"/>
                <a:gd name="connsiteY1" fmla="*/ 7144 h 352425"/>
                <a:gd name="connsiteX2" fmla="*/ 7144 w 190500"/>
                <a:gd name="connsiteY2" fmla="*/ 50006 h 352425"/>
                <a:gd name="connsiteX3" fmla="*/ 7144 w 190500"/>
                <a:gd name="connsiteY3" fmla="*/ 149066 h 352425"/>
                <a:gd name="connsiteX4" fmla="*/ 44291 w 190500"/>
                <a:gd name="connsiteY4" fmla="*/ 192881 h 352425"/>
                <a:gd name="connsiteX5" fmla="*/ 44291 w 190500"/>
                <a:gd name="connsiteY5" fmla="*/ 302419 h 352425"/>
                <a:gd name="connsiteX6" fmla="*/ 87154 w 190500"/>
                <a:gd name="connsiteY6" fmla="*/ 346234 h 352425"/>
                <a:gd name="connsiteX7" fmla="*/ 112871 w 190500"/>
                <a:gd name="connsiteY7" fmla="*/ 346234 h 352425"/>
                <a:gd name="connsiteX8" fmla="*/ 155734 w 190500"/>
                <a:gd name="connsiteY8" fmla="*/ 302419 h 352425"/>
                <a:gd name="connsiteX9" fmla="*/ 155734 w 190500"/>
                <a:gd name="connsiteY9" fmla="*/ 192881 h 352425"/>
                <a:gd name="connsiteX10" fmla="*/ 192881 w 190500"/>
                <a:gd name="connsiteY10" fmla="*/ 149066 h 352425"/>
                <a:gd name="connsiteX11" fmla="*/ 192881 w 190500"/>
                <a:gd name="connsiteY11" fmla="*/ 50959 h 352425"/>
                <a:gd name="connsiteX12" fmla="*/ 150019 w 190500"/>
                <a:gd name="connsiteY12"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352425">
                  <a:moveTo>
                    <a:pt x="150019" y="7144"/>
                  </a:moveTo>
                  <a:lnTo>
                    <a:pt x="50006" y="7144"/>
                  </a:lnTo>
                  <a:cubicBezTo>
                    <a:pt x="26194" y="7144"/>
                    <a:pt x="7144" y="26194"/>
                    <a:pt x="7144" y="50006"/>
                  </a:cubicBezTo>
                  <a:lnTo>
                    <a:pt x="7144" y="149066"/>
                  </a:lnTo>
                  <a:cubicBezTo>
                    <a:pt x="7144" y="170974"/>
                    <a:pt x="23336" y="189071"/>
                    <a:pt x="44291" y="192881"/>
                  </a:cubicBezTo>
                  <a:lnTo>
                    <a:pt x="44291" y="302419"/>
                  </a:lnTo>
                  <a:cubicBezTo>
                    <a:pt x="44291" y="326231"/>
                    <a:pt x="63341" y="346234"/>
                    <a:pt x="87154" y="346234"/>
                  </a:cubicBezTo>
                  <a:lnTo>
                    <a:pt x="112871" y="346234"/>
                  </a:lnTo>
                  <a:cubicBezTo>
                    <a:pt x="136684" y="346234"/>
                    <a:pt x="155734" y="326231"/>
                    <a:pt x="155734" y="302419"/>
                  </a:cubicBezTo>
                  <a:lnTo>
                    <a:pt x="155734" y="192881"/>
                  </a:lnTo>
                  <a:cubicBezTo>
                    <a:pt x="176689" y="190024"/>
                    <a:pt x="192881" y="170974"/>
                    <a:pt x="192881" y="149066"/>
                  </a:cubicBezTo>
                  <a:lnTo>
                    <a:pt x="192881" y="50959"/>
                  </a:lnTo>
                  <a:cubicBezTo>
                    <a:pt x="192881" y="27146"/>
                    <a:pt x="173831" y="7144"/>
                    <a:pt x="150019" y="7144"/>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5F64AE5A-F097-4D43-882E-B41DC5A66B87}"/>
                </a:ext>
              </a:extLst>
            </p:cNvPr>
            <p:cNvSpPr/>
            <p:nvPr/>
          </p:nvSpPr>
          <p:spPr>
            <a:xfrm>
              <a:off x="8823648" y="1991781"/>
              <a:ext cx="104775" cy="104775"/>
            </a:xfrm>
            <a:custGeom>
              <a:avLst/>
              <a:gdLst>
                <a:gd name="connsiteX0" fmla="*/ 53816 w 104775"/>
                <a:gd name="connsiteY0" fmla="*/ 100489 h 104775"/>
                <a:gd name="connsiteX1" fmla="*/ 100489 w 104775"/>
                <a:gd name="connsiteY1" fmla="*/ 53816 h 104775"/>
                <a:gd name="connsiteX2" fmla="*/ 53816 w 104775"/>
                <a:gd name="connsiteY2" fmla="*/ 7144 h 104775"/>
                <a:gd name="connsiteX3" fmla="*/ 7144 w 104775"/>
                <a:gd name="connsiteY3" fmla="*/ 53816 h 104775"/>
                <a:gd name="connsiteX4" fmla="*/ 53816 w 104775"/>
                <a:gd name="connsiteY4" fmla="*/ 10048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53816" y="100489"/>
                  </a:moveTo>
                  <a:cubicBezTo>
                    <a:pt x="79534" y="100489"/>
                    <a:pt x="100489" y="79534"/>
                    <a:pt x="100489" y="53816"/>
                  </a:cubicBezTo>
                  <a:cubicBezTo>
                    <a:pt x="100489" y="28099"/>
                    <a:pt x="79534" y="7144"/>
                    <a:pt x="53816" y="7144"/>
                  </a:cubicBezTo>
                  <a:cubicBezTo>
                    <a:pt x="28099" y="7144"/>
                    <a:pt x="7144" y="28099"/>
                    <a:pt x="7144" y="53816"/>
                  </a:cubicBezTo>
                  <a:cubicBezTo>
                    <a:pt x="7144" y="79534"/>
                    <a:pt x="28099" y="100489"/>
                    <a:pt x="53816" y="100489"/>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grpSp>
      <p:grpSp>
        <p:nvGrpSpPr>
          <p:cNvPr id="118" name="Group 117"/>
          <p:cNvGrpSpPr/>
          <p:nvPr/>
        </p:nvGrpSpPr>
        <p:grpSpPr>
          <a:xfrm>
            <a:off x="8679090" y="1991781"/>
            <a:ext cx="190500" cy="462915"/>
            <a:chOff x="8777928" y="1991781"/>
            <a:chExt cx="190500" cy="462915"/>
          </a:xfrm>
        </p:grpSpPr>
        <p:sp>
          <p:nvSpPr>
            <p:cNvPr id="119" name="Freeform 118">
              <a:extLst>
                <a:ext uri="{FF2B5EF4-FFF2-40B4-BE49-F238E27FC236}">
                  <a16:creationId xmlns:a16="http://schemas.microsoft.com/office/drawing/2014/main" id="{A946E71F-346C-9B4B-BECB-53ED0E1C91FA}"/>
                </a:ext>
              </a:extLst>
            </p:cNvPr>
            <p:cNvSpPr/>
            <p:nvPr/>
          </p:nvSpPr>
          <p:spPr>
            <a:xfrm>
              <a:off x="8777928" y="2102271"/>
              <a:ext cx="190500" cy="352425"/>
            </a:xfrm>
            <a:custGeom>
              <a:avLst/>
              <a:gdLst>
                <a:gd name="connsiteX0" fmla="*/ 150019 w 190500"/>
                <a:gd name="connsiteY0" fmla="*/ 7144 h 352425"/>
                <a:gd name="connsiteX1" fmla="*/ 50006 w 190500"/>
                <a:gd name="connsiteY1" fmla="*/ 7144 h 352425"/>
                <a:gd name="connsiteX2" fmla="*/ 7144 w 190500"/>
                <a:gd name="connsiteY2" fmla="*/ 50006 h 352425"/>
                <a:gd name="connsiteX3" fmla="*/ 7144 w 190500"/>
                <a:gd name="connsiteY3" fmla="*/ 149066 h 352425"/>
                <a:gd name="connsiteX4" fmla="*/ 44291 w 190500"/>
                <a:gd name="connsiteY4" fmla="*/ 192881 h 352425"/>
                <a:gd name="connsiteX5" fmla="*/ 44291 w 190500"/>
                <a:gd name="connsiteY5" fmla="*/ 302419 h 352425"/>
                <a:gd name="connsiteX6" fmla="*/ 87154 w 190500"/>
                <a:gd name="connsiteY6" fmla="*/ 346234 h 352425"/>
                <a:gd name="connsiteX7" fmla="*/ 112871 w 190500"/>
                <a:gd name="connsiteY7" fmla="*/ 346234 h 352425"/>
                <a:gd name="connsiteX8" fmla="*/ 155734 w 190500"/>
                <a:gd name="connsiteY8" fmla="*/ 302419 h 352425"/>
                <a:gd name="connsiteX9" fmla="*/ 155734 w 190500"/>
                <a:gd name="connsiteY9" fmla="*/ 192881 h 352425"/>
                <a:gd name="connsiteX10" fmla="*/ 192881 w 190500"/>
                <a:gd name="connsiteY10" fmla="*/ 149066 h 352425"/>
                <a:gd name="connsiteX11" fmla="*/ 192881 w 190500"/>
                <a:gd name="connsiteY11" fmla="*/ 50959 h 352425"/>
                <a:gd name="connsiteX12" fmla="*/ 150019 w 190500"/>
                <a:gd name="connsiteY12"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352425">
                  <a:moveTo>
                    <a:pt x="150019" y="7144"/>
                  </a:moveTo>
                  <a:lnTo>
                    <a:pt x="50006" y="7144"/>
                  </a:lnTo>
                  <a:cubicBezTo>
                    <a:pt x="26194" y="7144"/>
                    <a:pt x="7144" y="26194"/>
                    <a:pt x="7144" y="50006"/>
                  </a:cubicBezTo>
                  <a:lnTo>
                    <a:pt x="7144" y="149066"/>
                  </a:lnTo>
                  <a:cubicBezTo>
                    <a:pt x="7144" y="170974"/>
                    <a:pt x="23336" y="189071"/>
                    <a:pt x="44291" y="192881"/>
                  </a:cubicBezTo>
                  <a:lnTo>
                    <a:pt x="44291" y="302419"/>
                  </a:lnTo>
                  <a:cubicBezTo>
                    <a:pt x="44291" y="326231"/>
                    <a:pt x="63341" y="346234"/>
                    <a:pt x="87154" y="346234"/>
                  </a:cubicBezTo>
                  <a:lnTo>
                    <a:pt x="112871" y="346234"/>
                  </a:lnTo>
                  <a:cubicBezTo>
                    <a:pt x="136684" y="346234"/>
                    <a:pt x="155734" y="326231"/>
                    <a:pt x="155734" y="302419"/>
                  </a:cubicBezTo>
                  <a:lnTo>
                    <a:pt x="155734" y="192881"/>
                  </a:lnTo>
                  <a:cubicBezTo>
                    <a:pt x="176689" y="190024"/>
                    <a:pt x="192881" y="170974"/>
                    <a:pt x="192881" y="149066"/>
                  </a:cubicBezTo>
                  <a:lnTo>
                    <a:pt x="192881" y="50959"/>
                  </a:lnTo>
                  <a:cubicBezTo>
                    <a:pt x="192881" y="27146"/>
                    <a:pt x="173831" y="7144"/>
                    <a:pt x="150019" y="7144"/>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5F64AE5A-F097-4D43-882E-B41DC5A66B87}"/>
                </a:ext>
              </a:extLst>
            </p:cNvPr>
            <p:cNvSpPr/>
            <p:nvPr/>
          </p:nvSpPr>
          <p:spPr>
            <a:xfrm>
              <a:off x="8823648" y="1991781"/>
              <a:ext cx="104775" cy="104775"/>
            </a:xfrm>
            <a:custGeom>
              <a:avLst/>
              <a:gdLst>
                <a:gd name="connsiteX0" fmla="*/ 53816 w 104775"/>
                <a:gd name="connsiteY0" fmla="*/ 100489 h 104775"/>
                <a:gd name="connsiteX1" fmla="*/ 100489 w 104775"/>
                <a:gd name="connsiteY1" fmla="*/ 53816 h 104775"/>
                <a:gd name="connsiteX2" fmla="*/ 53816 w 104775"/>
                <a:gd name="connsiteY2" fmla="*/ 7144 h 104775"/>
                <a:gd name="connsiteX3" fmla="*/ 7144 w 104775"/>
                <a:gd name="connsiteY3" fmla="*/ 53816 h 104775"/>
                <a:gd name="connsiteX4" fmla="*/ 53816 w 104775"/>
                <a:gd name="connsiteY4" fmla="*/ 10048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53816" y="100489"/>
                  </a:moveTo>
                  <a:cubicBezTo>
                    <a:pt x="79534" y="100489"/>
                    <a:pt x="100489" y="79534"/>
                    <a:pt x="100489" y="53816"/>
                  </a:cubicBezTo>
                  <a:cubicBezTo>
                    <a:pt x="100489" y="28099"/>
                    <a:pt x="79534" y="7144"/>
                    <a:pt x="53816" y="7144"/>
                  </a:cubicBezTo>
                  <a:cubicBezTo>
                    <a:pt x="28099" y="7144"/>
                    <a:pt x="7144" y="28099"/>
                    <a:pt x="7144" y="53816"/>
                  </a:cubicBezTo>
                  <a:cubicBezTo>
                    <a:pt x="7144" y="79534"/>
                    <a:pt x="28099" y="100489"/>
                    <a:pt x="53816" y="100489"/>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grpSp>
      <p:grpSp>
        <p:nvGrpSpPr>
          <p:cNvPr id="121" name="Group 120"/>
          <p:cNvGrpSpPr/>
          <p:nvPr/>
        </p:nvGrpSpPr>
        <p:grpSpPr>
          <a:xfrm>
            <a:off x="8877337" y="1994191"/>
            <a:ext cx="190500" cy="462915"/>
            <a:chOff x="8777928" y="1991781"/>
            <a:chExt cx="190500" cy="462915"/>
          </a:xfrm>
        </p:grpSpPr>
        <p:sp>
          <p:nvSpPr>
            <p:cNvPr id="122" name="Freeform 121">
              <a:extLst>
                <a:ext uri="{FF2B5EF4-FFF2-40B4-BE49-F238E27FC236}">
                  <a16:creationId xmlns:a16="http://schemas.microsoft.com/office/drawing/2014/main" id="{A946E71F-346C-9B4B-BECB-53ED0E1C91FA}"/>
                </a:ext>
              </a:extLst>
            </p:cNvPr>
            <p:cNvSpPr/>
            <p:nvPr/>
          </p:nvSpPr>
          <p:spPr>
            <a:xfrm>
              <a:off x="8777928" y="2102271"/>
              <a:ext cx="190500" cy="352425"/>
            </a:xfrm>
            <a:custGeom>
              <a:avLst/>
              <a:gdLst>
                <a:gd name="connsiteX0" fmla="*/ 150019 w 190500"/>
                <a:gd name="connsiteY0" fmla="*/ 7144 h 352425"/>
                <a:gd name="connsiteX1" fmla="*/ 50006 w 190500"/>
                <a:gd name="connsiteY1" fmla="*/ 7144 h 352425"/>
                <a:gd name="connsiteX2" fmla="*/ 7144 w 190500"/>
                <a:gd name="connsiteY2" fmla="*/ 50006 h 352425"/>
                <a:gd name="connsiteX3" fmla="*/ 7144 w 190500"/>
                <a:gd name="connsiteY3" fmla="*/ 149066 h 352425"/>
                <a:gd name="connsiteX4" fmla="*/ 44291 w 190500"/>
                <a:gd name="connsiteY4" fmla="*/ 192881 h 352425"/>
                <a:gd name="connsiteX5" fmla="*/ 44291 w 190500"/>
                <a:gd name="connsiteY5" fmla="*/ 302419 h 352425"/>
                <a:gd name="connsiteX6" fmla="*/ 87154 w 190500"/>
                <a:gd name="connsiteY6" fmla="*/ 346234 h 352425"/>
                <a:gd name="connsiteX7" fmla="*/ 112871 w 190500"/>
                <a:gd name="connsiteY7" fmla="*/ 346234 h 352425"/>
                <a:gd name="connsiteX8" fmla="*/ 155734 w 190500"/>
                <a:gd name="connsiteY8" fmla="*/ 302419 h 352425"/>
                <a:gd name="connsiteX9" fmla="*/ 155734 w 190500"/>
                <a:gd name="connsiteY9" fmla="*/ 192881 h 352425"/>
                <a:gd name="connsiteX10" fmla="*/ 192881 w 190500"/>
                <a:gd name="connsiteY10" fmla="*/ 149066 h 352425"/>
                <a:gd name="connsiteX11" fmla="*/ 192881 w 190500"/>
                <a:gd name="connsiteY11" fmla="*/ 50959 h 352425"/>
                <a:gd name="connsiteX12" fmla="*/ 150019 w 190500"/>
                <a:gd name="connsiteY12"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352425">
                  <a:moveTo>
                    <a:pt x="150019" y="7144"/>
                  </a:moveTo>
                  <a:lnTo>
                    <a:pt x="50006" y="7144"/>
                  </a:lnTo>
                  <a:cubicBezTo>
                    <a:pt x="26194" y="7144"/>
                    <a:pt x="7144" y="26194"/>
                    <a:pt x="7144" y="50006"/>
                  </a:cubicBezTo>
                  <a:lnTo>
                    <a:pt x="7144" y="149066"/>
                  </a:lnTo>
                  <a:cubicBezTo>
                    <a:pt x="7144" y="170974"/>
                    <a:pt x="23336" y="189071"/>
                    <a:pt x="44291" y="192881"/>
                  </a:cubicBezTo>
                  <a:lnTo>
                    <a:pt x="44291" y="302419"/>
                  </a:lnTo>
                  <a:cubicBezTo>
                    <a:pt x="44291" y="326231"/>
                    <a:pt x="63341" y="346234"/>
                    <a:pt x="87154" y="346234"/>
                  </a:cubicBezTo>
                  <a:lnTo>
                    <a:pt x="112871" y="346234"/>
                  </a:lnTo>
                  <a:cubicBezTo>
                    <a:pt x="136684" y="346234"/>
                    <a:pt x="155734" y="326231"/>
                    <a:pt x="155734" y="302419"/>
                  </a:cubicBezTo>
                  <a:lnTo>
                    <a:pt x="155734" y="192881"/>
                  </a:lnTo>
                  <a:cubicBezTo>
                    <a:pt x="176689" y="190024"/>
                    <a:pt x="192881" y="170974"/>
                    <a:pt x="192881" y="149066"/>
                  </a:cubicBezTo>
                  <a:lnTo>
                    <a:pt x="192881" y="50959"/>
                  </a:lnTo>
                  <a:cubicBezTo>
                    <a:pt x="192881" y="27146"/>
                    <a:pt x="173831" y="7144"/>
                    <a:pt x="150019" y="7144"/>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5F64AE5A-F097-4D43-882E-B41DC5A66B87}"/>
                </a:ext>
              </a:extLst>
            </p:cNvPr>
            <p:cNvSpPr/>
            <p:nvPr/>
          </p:nvSpPr>
          <p:spPr>
            <a:xfrm>
              <a:off x="8823648" y="1991781"/>
              <a:ext cx="104775" cy="104775"/>
            </a:xfrm>
            <a:custGeom>
              <a:avLst/>
              <a:gdLst>
                <a:gd name="connsiteX0" fmla="*/ 53816 w 104775"/>
                <a:gd name="connsiteY0" fmla="*/ 100489 h 104775"/>
                <a:gd name="connsiteX1" fmla="*/ 100489 w 104775"/>
                <a:gd name="connsiteY1" fmla="*/ 53816 h 104775"/>
                <a:gd name="connsiteX2" fmla="*/ 53816 w 104775"/>
                <a:gd name="connsiteY2" fmla="*/ 7144 h 104775"/>
                <a:gd name="connsiteX3" fmla="*/ 7144 w 104775"/>
                <a:gd name="connsiteY3" fmla="*/ 53816 h 104775"/>
                <a:gd name="connsiteX4" fmla="*/ 53816 w 104775"/>
                <a:gd name="connsiteY4" fmla="*/ 10048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53816" y="100489"/>
                  </a:moveTo>
                  <a:cubicBezTo>
                    <a:pt x="79534" y="100489"/>
                    <a:pt x="100489" y="79534"/>
                    <a:pt x="100489" y="53816"/>
                  </a:cubicBezTo>
                  <a:cubicBezTo>
                    <a:pt x="100489" y="28099"/>
                    <a:pt x="79534" y="7144"/>
                    <a:pt x="53816" y="7144"/>
                  </a:cubicBezTo>
                  <a:cubicBezTo>
                    <a:pt x="28099" y="7144"/>
                    <a:pt x="7144" y="28099"/>
                    <a:pt x="7144" y="53816"/>
                  </a:cubicBezTo>
                  <a:cubicBezTo>
                    <a:pt x="7144" y="79534"/>
                    <a:pt x="28099" y="100489"/>
                    <a:pt x="53816" y="100489"/>
                  </a:cubicBezTo>
                  <a:close/>
                </a:path>
              </a:pathLst>
            </a:custGeom>
            <a:solidFill>
              <a:srgbClr val="ED1C24"/>
            </a:solidFill>
            <a:ln w="9525" cap="flat">
              <a:solidFill>
                <a:schemeClr val="bg1">
                  <a:lumMod val="75000"/>
                </a:schemeClr>
              </a:solidFill>
              <a:prstDash val="solid"/>
              <a:miter/>
            </a:ln>
          </p:spPr>
          <p:txBody>
            <a:bodyPr rtlCol="0" anchor="ctr"/>
            <a:lstStyle/>
            <a:p>
              <a:endParaRPr lang="en-US"/>
            </a:p>
          </p:txBody>
        </p:sp>
      </p:grpSp>
      <p:grpSp>
        <p:nvGrpSpPr>
          <p:cNvPr id="124" name="Group 21"/>
          <p:cNvGrpSpPr>
            <a:grpSpLocks noChangeAspect="1"/>
          </p:cNvGrpSpPr>
          <p:nvPr/>
        </p:nvGrpSpPr>
        <p:grpSpPr bwMode="auto">
          <a:xfrm>
            <a:off x="10252478" y="1710826"/>
            <a:ext cx="674847" cy="832386"/>
            <a:chOff x="5096" y="378"/>
            <a:chExt cx="604" cy="745"/>
          </a:xfrm>
          <a:solidFill>
            <a:schemeClr val="tx1">
              <a:lumMod val="65000"/>
              <a:lumOff val="35000"/>
            </a:schemeClr>
          </a:solidFill>
        </p:grpSpPr>
        <p:sp>
          <p:nvSpPr>
            <p:cNvPr id="125" name="Freeform 22"/>
            <p:cNvSpPr>
              <a:spLocks/>
            </p:cNvSpPr>
            <p:nvPr/>
          </p:nvSpPr>
          <p:spPr bwMode="auto">
            <a:xfrm>
              <a:off x="5356" y="665"/>
              <a:ext cx="56" cy="458"/>
            </a:xfrm>
            <a:custGeom>
              <a:avLst/>
              <a:gdLst>
                <a:gd name="T0" fmla="*/ 76 w 152"/>
                <a:gd name="T1" fmla="*/ 1249 h 1249"/>
                <a:gd name="T2" fmla="*/ 0 w 152"/>
                <a:gd name="T3" fmla="*/ 1173 h 1249"/>
                <a:gd name="T4" fmla="*/ 0 w 152"/>
                <a:gd name="T5" fmla="*/ 76 h 1249"/>
                <a:gd name="T6" fmla="*/ 76 w 152"/>
                <a:gd name="T7" fmla="*/ 0 h 1249"/>
                <a:gd name="T8" fmla="*/ 152 w 152"/>
                <a:gd name="T9" fmla="*/ 76 h 1249"/>
                <a:gd name="T10" fmla="*/ 152 w 152"/>
                <a:gd name="T11" fmla="*/ 1173 h 1249"/>
                <a:gd name="T12" fmla="*/ 76 w 152"/>
                <a:gd name="T13" fmla="*/ 1249 h 1249"/>
              </a:gdLst>
              <a:ahLst/>
              <a:cxnLst>
                <a:cxn ang="0">
                  <a:pos x="T0" y="T1"/>
                </a:cxn>
                <a:cxn ang="0">
                  <a:pos x="T2" y="T3"/>
                </a:cxn>
                <a:cxn ang="0">
                  <a:pos x="T4" y="T5"/>
                </a:cxn>
                <a:cxn ang="0">
                  <a:pos x="T6" y="T7"/>
                </a:cxn>
                <a:cxn ang="0">
                  <a:pos x="T8" y="T9"/>
                </a:cxn>
                <a:cxn ang="0">
                  <a:pos x="T10" y="T11"/>
                </a:cxn>
                <a:cxn ang="0">
                  <a:pos x="T12" y="T13"/>
                </a:cxn>
              </a:cxnLst>
              <a:rect l="0" t="0" r="r" b="b"/>
              <a:pathLst>
                <a:path w="152" h="1249">
                  <a:moveTo>
                    <a:pt x="76" y="1249"/>
                  </a:moveTo>
                  <a:cubicBezTo>
                    <a:pt x="34" y="1249"/>
                    <a:pt x="0" y="1215"/>
                    <a:pt x="0" y="1173"/>
                  </a:cubicBezTo>
                  <a:cubicBezTo>
                    <a:pt x="0" y="76"/>
                    <a:pt x="0" y="76"/>
                    <a:pt x="0" y="76"/>
                  </a:cubicBezTo>
                  <a:cubicBezTo>
                    <a:pt x="0" y="34"/>
                    <a:pt x="34" y="0"/>
                    <a:pt x="76" y="0"/>
                  </a:cubicBezTo>
                  <a:cubicBezTo>
                    <a:pt x="118" y="0"/>
                    <a:pt x="152" y="34"/>
                    <a:pt x="152" y="76"/>
                  </a:cubicBezTo>
                  <a:cubicBezTo>
                    <a:pt x="152" y="1173"/>
                    <a:pt x="152" y="1173"/>
                    <a:pt x="152" y="1173"/>
                  </a:cubicBezTo>
                  <a:cubicBezTo>
                    <a:pt x="152" y="1215"/>
                    <a:pt x="118" y="1249"/>
                    <a:pt x="76" y="1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
            <p:cNvSpPr>
              <a:spLocks/>
            </p:cNvSpPr>
            <p:nvPr/>
          </p:nvSpPr>
          <p:spPr bwMode="auto">
            <a:xfrm>
              <a:off x="5173" y="455"/>
              <a:ext cx="422" cy="359"/>
            </a:xfrm>
            <a:custGeom>
              <a:avLst/>
              <a:gdLst>
                <a:gd name="T0" fmla="*/ 826 w 1150"/>
                <a:gd name="T1" fmla="*/ 946 h 979"/>
                <a:gd name="T2" fmla="*/ 886 w 1150"/>
                <a:gd name="T3" fmla="*/ 971 h 979"/>
                <a:gd name="T4" fmla="*/ 946 w 1150"/>
                <a:gd name="T5" fmla="*/ 946 h 979"/>
                <a:gd name="T6" fmla="*/ 946 w 1150"/>
                <a:gd name="T7" fmla="*/ 205 h 979"/>
                <a:gd name="T8" fmla="*/ 204 w 1150"/>
                <a:gd name="T9" fmla="*/ 205 h 979"/>
                <a:gd name="T10" fmla="*/ 204 w 1150"/>
                <a:gd name="T11" fmla="*/ 946 h 979"/>
                <a:gd name="T12" fmla="*/ 324 w 1150"/>
                <a:gd name="T13" fmla="*/ 946 h 979"/>
                <a:gd name="T14" fmla="*/ 324 w 1150"/>
                <a:gd name="T15" fmla="*/ 826 h 979"/>
                <a:gd name="T16" fmla="*/ 324 w 1150"/>
                <a:gd name="T17" fmla="*/ 324 h 979"/>
                <a:gd name="T18" fmla="*/ 826 w 1150"/>
                <a:gd name="T19" fmla="*/ 324 h 979"/>
                <a:gd name="T20" fmla="*/ 826 w 1150"/>
                <a:gd name="T21" fmla="*/ 826 h 979"/>
                <a:gd name="T22" fmla="*/ 826 w 1150"/>
                <a:gd name="T23" fmla="*/ 946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0" h="979">
                  <a:moveTo>
                    <a:pt x="826" y="946"/>
                  </a:moveTo>
                  <a:cubicBezTo>
                    <a:pt x="842" y="963"/>
                    <a:pt x="864" y="971"/>
                    <a:pt x="886" y="971"/>
                  </a:cubicBezTo>
                  <a:cubicBezTo>
                    <a:pt x="907" y="971"/>
                    <a:pt x="929" y="963"/>
                    <a:pt x="946" y="946"/>
                  </a:cubicBezTo>
                  <a:cubicBezTo>
                    <a:pt x="1150" y="742"/>
                    <a:pt x="1150" y="409"/>
                    <a:pt x="946" y="205"/>
                  </a:cubicBezTo>
                  <a:cubicBezTo>
                    <a:pt x="741" y="0"/>
                    <a:pt x="408" y="0"/>
                    <a:pt x="204" y="205"/>
                  </a:cubicBezTo>
                  <a:cubicBezTo>
                    <a:pt x="0" y="409"/>
                    <a:pt x="0" y="742"/>
                    <a:pt x="204" y="946"/>
                  </a:cubicBezTo>
                  <a:cubicBezTo>
                    <a:pt x="237" y="979"/>
                    <a:pt x="291" y="979"/>
                    <a:pt x="324" y="946"/>
                  </a:cubicBezTo>
                  <a:cubicBezTo>
                    <a:pt x="357" y="913"/>
                    <a:pt x="357" y="859"/>
                    <a:pt x="324" y="826"/>
                  </a:cubicBezTo>
                  <a:cubicBezTo>
                    <a:pt x="186" y="688"/>
                    <a:pt x="186" y="463"/>
                    <a:pt x="324" y="324"/>
                  </a:cubicBezTo>
                  <a:cubicBezTo>
                    <a:pt x="462" y="186"/>
                    <a:pt x="687" y="186"/>
                    <a:pt x="826" y="324"/>
                  </a:cubicBezTo>
                  <a:cubicBezTo>
                    <a:pt x="964" y="463"/>
                    <a:pt x="964" y="688"/>
                    <a:pt x="826" y="826"/>
                  </a:cubicBezTo>
                  <a:cubicBezTo>
                    <a:pt x="793" y="859"/>
                    <a:pt x="793" y="913"/>
                    <a:pt x="826" y="94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4"/>
            <p:cNvSpPr>
              <a:spLocks/>
            </p:cNvSpPr>
            <p:nvPr/>
          </p:nvSpPr>
          <p:spPr bwMode="auto">
            <a:xfrm>
              <a:off x="5096" y="378"/>
              <a:ext cx="604" cy="504"/>
            </a:xfrm>
            <a:custGeom>
              <a:avLst/>
              <a:gdLst>
                <a:gd name="T0" fmla="*/ 1340 w 1646"/>
                <a:gd name="T1" fmla="*/ 230 h 1372"/>
                <a:gd name="T2" fmla="*/ 785 w 1646"/>
                <a:gd name="T3" fmla="*/ 0 h 1372"/>
                <a:gd name="T4" fmla="*/ 230 w 1646"/>
                <a:gd name="T5" fmla="*/ 230 h 1372"/>
                <a:gd name="T6" fmla="*/ 0 w 1646"/>
                <a:gd name="T7" fmla="*/ 784 h 1372"/>
                <a:gd name="T8" fmla="*/ 230 w 1646"/>
                <a:gd name="T9" fmla="*/ 1339 h 1372"/>
                <a:gd name="T10" fmla="*/ 350 w 1646"/>
                <a:gd name="T11" fmla="*/ 1339 h 1372"/>
                <a:gd name="T12" fmla="*/ 350 w 1646"/>
                <a:gd name="T13" fmla="*/ 1219 h 1372"/>
                <a:gd name="T14" fmla="*/ 170 w 1646"/>
                <a:gd name="T15" fmla="*/ 784 h 1372"/>
                <a:gd name="T16" fmla="*/ 350 w 1646"/>
                <a:gd name="T17" fmla="*/ 349 h 1372"/>
                <a:gd name="T18" fmla="*/ 785 w 1646"/>
                <a:gd name="T19" fmla="*/ 169 h 1372"/>
                <a:gd name="T20" fmla="*/ 1220 w 1646"/>
                <a:gd name="T21" fmla="*/ 349 h 1372"/>
                <a:gd name="T22" fmla="*/ 1220 w 1646"/>
                <a:gd name="T23" fmla="*/ 1219 h 1372"/>
                <a:gd name="T24" fmla="*/ 1220 w 1646"/>
                <a:gd name="T25" fmla="*/ 1339 h 1372"/>
                <a:gd name="T26" fmla="*/ 1280 w 1646"/>
                <a:gd name="T27" fmla="*/ 1364 h 1372"/>
                <a:gd name="T28" fmla="*/ 1340 w 1646"/>
                <a:gd name="T29" fmla="*/ 1339 h 1372"/>
                <a:gd name="T30" fmla="*/ 1340 w 1646"/>
                <a:gd name="T31" fmla="*/ 23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46" h="1372">
                  <a:moveTo>
                    <a:pt x="1340" y="230"/>
                  </a:moveTo>
                  <a:cubicBezTo>
                    <a:pt x="1191" y="81"/>
                    <a:pt x="994" y="0"/>
                    <a:pt x="785" y="0"/>
                  </a:cubicBezTo>
                  <a:cubicBezTo>
                    <a:pt x="575" y="0"/>
                    <a:pt x="378" y="81"/>
                    <a:pt x="230" y="230"/>
                  </a:cubicBezTo>
                  <a:cubicBezTo>
                    <a:pt x="82" y="378"/>
                    <a:pt x="0" y="575"/>
                    <a:pt x="0" y="784"/>
                  </a:cubicBezTo>
                  <a:cubicBezTo>
                    <a:pt x="0" y="994"/>
                    <a:pt x="82" y="1191"/>
                    <a:pt x="230" y="1339"/>
                  </a:cubicBezTo>
                  <a:cubicBezTo>
                    <a:pt x="263" y="1372"/>
                    <a:pt x="317" y="1372"/>
                    <a:pt x="350" y="1339"/>
                  </a:cubicBezTo>
                  <a:cubicBezTo>
                    <a:pt x="383" y="1306"/>
                    <a:pt x="383" y="1252"/>
                    <a:pt x="350" y="1219"/>
                  </a:cubicBezTo>
                  <a:cubicBezTo>
                    <a:pt x="234" y="1103"/>
                    <a:pt x="170" y="949"/>
                    <a:pt x="170" y="784"/>
                  </a:cubicBezTo>
                  <a:cubicBezTo>
                    <a:pt x="170" y="620"/>
                    <a:pt x="234" y="466"/>
                    <a:pt x="350" y="349"/>
                  </a:cubicBezTo>
                  <a:cubicBezTo>
                    <a:pt x="466" y="233"/>
                    <a:pt x="621" y="169"/>
                    <a:pt x="785" y="169"/>
                  </a:cubicBezTo>
                  <a:cubicBezTo>
                    <a:pt x="949" y="169"/>
                    <a:pt x="1104" y="233"/>
                    <a:pt x="1220" y="349"/>
                  </a:cubicBezTo>
                  <a:cubicBezTo>
                    <a:pt x="1460" y="589"/>
                    <a:pt x="1460" y="979"/>
                    <a:pt x="1220" y="1219"/>
                  </a:cubicBezTo>
                  <a:cubicBezTo>
                    <a:pt x="1187" y="1252"/>
                    <a:pt x="1187" y="1306"/>
                    <a:pt x="1220" y="1339"/>
                  </a:cubicBezTo>
                  <a:cubicBezTo>
                    <a:pt x="1236" y="1356"/>
                    <a:pt x="1258" y="1364"/>
                    <a:pt x="1280" y="1364"/>
                  </a:cubicBezTo>
                  <a:cubicBezTo>
                    <a:pt x="1302" y="1364"/>
                    <a:pt x="1323" y="1356"/>
                    <a:pt x="1340" y="1339"/>
                  </a:cubicBezTo>
                  <a:cubicBezTo>
                    <a:pt x="1646" y="1033"/>
                    <a:pt x="1646" y="536"/>
                    <a:pt x="1340" y="2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5"/>
            <p:cNvSpPr>
              <a:spLocks/>
            </p:cNvSpPr>
            <p:nvPr/>
          </p:nvSpPr>
          <p:spPr bwMode="auto">
            <a:xfrm>
              <a:off x="5180" y="595"/>
              <a:ext cx="407" cy="528"/>
            </a:xfrm>
            <a:custGeom>
              <a:avLst/>
              <a:gdLst>
                <a:gd name="T0" fmla="*/ 1001 w 1109"/>
                <a:gd name="T1" fmla="*/ 1209 h 1439"/>
                <a:gd name="T2" fmla="*/ 853 w 1109"/>
                <a:gd name="T3" fmla="*/ 1209 h 1439"/>
                <a:gd name="T4" fmla="*/ 632 w 1109"/>
                <a:gd name="T5" fmla="*/ 351 h 1439"/>
                <a:gd name="T6" fmla="*/ 739 w 1109"/>
                <a:gd name="T7" fmla="*/ 184 h 1439"/>
                <a:gd name="T8" fmla="*/ 555 w 1109"/>
                <a:gd name="T9" fmla="*/ 0 h 1439"/>
                <a:gd name="T10" fmla="*/ 371 w 1109"/>
                <a:gd name="T11" fmla="*/ 184 h 1439"/>
                <a:gd name="T12" fmla="*/ 478 w 1109"/>
                <a:gd name="T13" fmla="*/ 351 h 1439"/>
                <a:gd name="T14" fmla="*/ 257 w 1109"/>
                <a:gd name="T15" fmla="*/ 1209 h 1439"/>
                <a:gd name="T16" fmla="*/ 108 w 1109"/>
                <a:gd name="T17" fmla="*/ 1209 h 1439"/>
                <a:gd name="T18" fmla="*/ 0 w 1109"/>
                <a:gd name="T19" fmla="*/ 1317 h 1439"/>
                <a:gd name="T20" fmla="*/ 0 w 1109"/>
                <a:gd name="T21" fmla="*/ 1396 h 1439"/>
                <a:gd name="T22" fmla="*/ 43 w 1109"/>
                <a:gd name="T23" fmla="*/ 1439 h 1439"/>
                <a:gd name="T24" fmla="*/ 1066 w 1109"/>
                <a:gd name="T25" fmla="*/ 1439 h 1439"/>
                <a:gd name="T26" fmla="*/ 1109 w 1109"/>
                <a:gd name="T27" fmla="*/ 1396 h 1439"/>
                <a:gd name="T28" fmla="*/ 1109 w 1109"/>
                <a:gd name="T29" fmla="*/ 1317 h 1439"/>
                <a:gd name="T30" fmla="*/ 1001 w 1109"/>
                <a:gd name="T31" fmla="*/ 1209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9" h="1439">
                  <a:moveTo>
                    <a:pt x="1001" y="1209"/>
                  </a:moveTo>
                  <a:cubicBezTo>
                    <a:pt x="853" y="1209"/>
                    <a:pt x="853" y="1209"/>
                    <a:pt x="853" y="1209"/>
                  </a:cubicBezTo>
                  <a:cubicBezTo>
                    <a:pt x="714" y="1197"/>
                    <a:pt x="640" y="1097"/>
                    <a:pt x="632" y="351"/>
                  </a:cubicBezTo>
                  <a:cubicBezTo>
                    <a:pt x="695" y="321"/>
                    <a:pt x="739" y="258"/>
                    <a:pt x="739" y="184"/>
                  </a:cubicBezTo>
                  <a:cubicBezTo>
                    <a:pt x="739" y="82"/>
                    <a:pt x="656" y="0"/>
                    <a:pt x="555" y="0"/>
                  </a:cubicBezTo>
                  <a:cubicBezTo>
                    <a:pt x="453" y="0"/>
                    <a:pt x="371" y="82"/>
                    <a:pt x="371" y="184"/>
                  </a:cubicBezTo>
                  <a:cubicBezTo>
                    <a:pt x="371" y="258"/>
                    <a:pt x="415" y="321"/>
                    <a:pt x="478" y="351"/>
                  </a:cubicBezTo>
                  <a:cubicBezTo>
                    <a:pt x="469" y="1097"/>
                    <a:pt x="395" y="1197"/>
                    <a:pt x="257" y="1209"/>
                  </a:cubicBezTo>
                  <a:cubicBezTo>
                    <a:pt x="108" y="1209"/>
                    <a:pt x="108" y="1209"/>
                    <a:pt x="108" y="1209"/>
                  </a:cubicBezTo>
                  <a:cubicBezTo>
                    <a:pt x="49" y="1209"/>
                    <a:pt x="0" y="1258"/>
                    <a:pt x="0" y="1317"/>
                  </a:cubicBezTo>
                  <a:cubicBezTo>
                    <a:pt x="0" y="1396"/>
                    <a:pt x="0" y="1396"/>
                    <a:pt x="0" y="1396"/>
                  </a:cubicBezTo>
                  <a:cubicBezTo>
                    <a:pt x="0" y="1420"/>
                    <a:pt x="20" y="1439"/>
                    <a:pt x="43" y="1439"/>
                  </a:cubicBezTo>
                  <a:cubicBezTo>
                    <a:pt x="1066" y="1439"/>
                    <a:pt x="1066" y="1439"/>
                    <a:pt x="1066" y="1439"/>
                  </a:cubicBezTo>
                  <a:cubicBezTo>
                    <a:pt x="1090" y="1439"/>
                    <a:pt x="1109" y="1420"/>
                    <a:pt x="1109" y="1396"/>
                  </a:cubicBezTo>
                  <a:cubicBezTo>
                    <a:pt x="1109" y="1317"/>
                    <a:pt x="1109" y="1317"/>
                    <a:pt x="1109" y="1317"/>
                  </a:cubicBezTo>
                  <a:cubicBezTo>
                    <a:pt x="1109" y="1258"/>
                    <a:pt x="1061" y="1209"/>
                    <a:pt x="1001" y="1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Slide Number Placeholder 1"/>
          <p:cNvSpPr txBox="1">
            <a:spLocks/>
          </p:cNvSpPr>
          <p:nvPr/>
        </p:nvSpPr>
        <p:spPr>
          <a:xfrm>
            <a:off x="0" y="6492875"/>
            <a:ext cx="398036" cy="365125"/>
          </a:xfrm>
          <a:prstGeom prst="rect">
            <a:avLst/>
          </a:prstGeom>
        </p:spPr>
        <p:txBody>
          <a:bodyPr vert="horz" lIns="0" tIns="0" rIns="0" bIns="0" rtlCol="0" anchor="ctr"/>
          <a:lstStyle>
            <a:defPPr>
              <a:defRPr lang="en-US"/>
            </a:defPPr>
            <a:lvl1pPr algn="ctr">
              <a:defRPr kumimoji="0" lang="en-US" sz="1200" b="1" i="0" u="none" strike="noStrike" cap="none" spc="0" normalizeH="0" baseline="0" smtClean="0">
                <a:ln>
                  <a:noFill/>
                </a:ln>
                <a:solidFill>
                  <a:prstClr val="black"/>
                </a:solidFill>
                <a:effectLst/>
                <a:uLnTx/>
                <a:uFillTx/>
                <a:latin typeface="Calibri"/>
              </a:defRPr>
            </a:lvl1pPr>
          </a:lstStyle>
          <a:p>
            <a:fld id="{6FE306A7-A228-4E07-8D4E-C1DA2C3F3993}" type="slidenum">
              <a:rPr lang="en-US" b="0">
                <a:latin typeface="+mn-lt"/>
              </a:rPr>
              <a:pPr/>
              <a:t>6</a:t>
            </a:fld>
            <a:endParaRPr lang="en-US" b="0" dirty="0">
              <a:latin typeface="+mn-lt"/>
            </a:endParaRPr>
          </a:p>
        </p:txBody>
      </p:sp>
      <p:pic>
        <p:nvPicPr>
          <p:cNvPr id="2" name="Picture 1"/>
          <p:cNvPicPr>
            <a:picLocks noChangeAspect="1"/>
          </p:cNvPicPr>
          <p:nvPr/>
        </p:nvPicPr>
        <p:blipFill>
          <a:blip r:embed="rId5"/>
          <a:stretch>
            <a:fillRect/>
          </a:stretch>
        </p:blipFill>
        <p:spPr>
          <a:xfrm>
            <a:off x="4788440" y="3934145"/>
            <a:ext cx="2186588" cy="1627019"/>
          </a:xfrm>
          <a:prstGeom prst="rect">
            <a:avLst/>
          </a:prstGeom>
          <a:ln>
            <a:solidFill>
              <a:schemeClr val="bg1">
                <a:lumMod val="65000"/>
              </a:schemeClr>
            </a:solidFill>
          </a:ln>
        </p:spPr>
      </p:pic>
      <p:pic>
        <p:nvPicPr>
          <p:cNvPr id="99" name="Picture 98">
            <a:extLst>
              <a:ext uri="{FF2B5EF4-FFF2-40B4-BE49-F238E27FC236}">
                <a16:creationId xmlns:a16="http://schemas.microsoft.com/office/drawing/2014/main" id="{716A447A-5DBA-4A57-B6FF-9F7920489A83}"/>
              </a:ext>
            </a:extLst>
          </p:cNvPr>
          <p:cNvPicPr>
            <a:picLocks noChangeAspect="1"/>
          </p:cNvPicPr>
          <p:nvPr/>
        </p:nvPicPr>
        <p:blipFill>
          <a:blip r:embed="rId6"/>
          <a:stretch>
            <a:fillRect/>
          </a:stretch>
        </p:blipFill>
        <p:spPr>
          <a:xfrm>
            <a:off x="4725482" y="3868757"/>
            <a:ext cx="2288275" cy="1767545"/>
          </a:xfrm>
          <a:prstGeom prst="rect">
            <a:avLst/>
          </a:prstGeom>
          <a:ln>
            <a:solidFill>
              <a:schemeClr val="bg1">
                <a:lumMod val="65000"/>
              </a:schemeClr>
            </a:solidFill>
          </a:ln>
        </p:spPr>
      </p:pic>
    </p:spTree>
    <p:extLst>
      <p:ext uri="{BB962C8B-B14F-4D97-AF65-F5344CB8AC3E}">
        <p14:creationId xmlns:p14="http://schemas.microsoft.com/office/powerpoint/2010/main" val="137914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623975-CF38-423F-B4BC-021C4F077F34}"/>
              </a:ext>
            </a:extLst>
          </p:cNvPr>
          <p:cNvPicPr>
            <a:picLocks noChangeAspect="1"/>
          </p:cNvPicPr>
          <p:nvPr/>
        </p:nvPicPr>
        <p:blipFill>
          <a:blip r:embed="rId3"/>
          <a:stretch>
            <a:fillRect/>
          </a:stretch>
        </p:blipFill>
        <p:spPr>
          <a:xfrm>
            <a:off x="5257264" y="1087992"/>
            <a:ext cx="6871587" cy="5133103"/>
          </a:xfrm>
          <a:prstGeom prst="rect">
            <a:avLst/>
          </a:prstGeom>
        </p:spPr>
      </p:pic>
      <p:pic>
        <p:nvPicPr>
          <p:cNvPr id="8" name="Picture 7">
            <a:extLst>
              <a:ext uri="{FF2B5EF4-FFF2-40B4-BE49-F238E27FC236}">
                <a16:creationId xmlns:a16="http://schemas.microsoft.com/office/drawing/2014/main" id="{9C902C01-57F0-4AB2-A749-F8FD53E0942A}"/>
              </a:ext>
            </a:extLst>
          </p:cNvPr>
          <p:cNvPicPr>
            <a:picLocks noChangeAspect="1"/>
          </p:cNvPicPr>
          <p:nvPr/>
        </p:nvPicPr>
        <p:blipFill>
          <a:blip r:embed="rId4"/>
          <a:stretch>
            <a:fillRect/>
          </a:stretch>
        </p:blipFill>
        <p:spPr>
          <a:xfrm>
            <a:off x="113949" y="1811170"/>
            <a:ext cx="5033388" cy="3878290"/>
          </a:xfrm>
          <a:prstGeom prst="rect">
            <a:avLst/>
          </a:prstGeom>
          <a:ln>
            <a:solidFill>
              <a:schemeClr val="bg1">
                <a:lumMod val="65000"/>
              </a:schemeClr>
            </a:solidFill>
          </a:ln>
        </p:spPr>
      </p:pic>
      <p:sp>
        <p:nvSpPr>
          <p:cNvPr id="5" name="Title 1"/>
          <p:cNvSpPr txBox="1">
            <a:spLocks/>
          </p:cNvSpPr>
          <p:nvPr/>
        </p:nvSpPr>
        <p:spPr>
          <a:xfrm>
            <a:off x="336549" y="292608"/>
            <a:ext cx="11513969" cy="874319"/>
          </a:xfrm>
          <a:prstGeom prst="rect">
            <a:avLst/>
          </a:prstGeom>
        </p:spPr>
        <p:txBody>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r>
              <a:rPr lang="en-US" dirty="0"/>
              <a:t>Sample Poster</a:t>
            </a:r>
          </a:p>
        </p:txBody>
      </p:sp>
      <p:cxnSp>
        <p:nvCxnSpPr>
          <p:cNvPr id="37" name="Straight Arrow Connector 36">
            <a:extLst>
              <a:ext uri="{FF2B5EF4-FFF2-40B4-BE49-F238E27FC236}">
                <a16:creationId xmlns:a16="http://schemas.microsoft.com/office/drawing/2014/main" id="{2B2F55FB-8078-4B75-8EC2-3EF70C271E1D}"/>
              </a:ext>
            </a:extLst>
          </p:cNvPr>
          <p:cNvCxnSpPr>
            <a:cxnSpLocks/>
          </p:cNvCxnSpPr>
          <p:nvPr/>
        </p:nvCxnSpPr>
        <p:spPr>
          <a:xfrm>
            <a:off x="7273232" y="2624590"/>
            <a:ext cx="642133" cy="304485"/>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DD41A-7C05-485B-B77A-F56A9798C6A6}"/>
              </a:ext>
            </a:extLst>
          </p:cNvPr>
          <p:cNvSpPr txBox="1"/>
          <p:nvPr/>
        </p:nvSpPr>
        <p:spPr>
          <a:xfrm>
            <a:off x="685407" y="1430384"/>
            <a:ext cx="4461929" cy="369332"/>
          </a:xfrm>
          <a:prstGeom prst="rect">
            <a:avLst/>
          </a:prstGeom>
          <a:solidFill>
            <a:schemeClr val="accent1"/>
          </a:solidFill>
        </p:spPr>
        <p:txBody>
          <a:bodyPr wrap="square" rtlCol="0">
            <a:spAutoFit/>
          </a:bodyPr>
          <a:lstStyle/>
          <a:p>
            <a:r>
              <a:rPr lang="en-US" dirty="0">
                <a:solidFill>
                  <a:schemeClr val="bg1"/>
                </a:solidFill>
              </a:rPr>
              <a:t>Fax delivery for businesses or organizations </a:t>
            </a:r>
          </a:p>
        </p:txBody>
      </p:sp>
      <p:grpSp>
        <p:nvGrpSpPr>
          <p:cNvPr id="7" name="Group 6">
            <a:extLst>
              <a:ext uri="{FF2B5EF4-FFF2-40B4-BE49-F238E27FC236}">
                <a16:creationId xmlns:a16="http://schemas.microsoft.com/office/drawing/2014/main" id="{71D03E11-B806-450B-96B9-FE84A40FE4F6}"/>
              </a:ext>
            </a:extLst>
          </p:cNvPr>
          <p:cNvGrpSpPr/>
          <p:nvPr/>
        </p:nvGrpSpPr>
        <p:grpSpPr>
          <a:xfrm>
            <a:off x="25461" y="1267242"/>
            <a:ext cx="737082" cy="652293"/>
            <a:chOff x="1327355" y="780550"/>
            <a:chExt cx="821538" cy="742993"/>
          </a:xfrm>
          <a:solidFill>
            <a:schemeClr val="accent1"/>
          </a:solidFill>
        </p:grpSpPr>
        <p:sp>
          <p:nvSpPr>
            <p:cNvPr id="6" name="Oval 5">
              <a:extLst>
                <a:ext uri="{FF2B5EF4-FFF2-40B4-BE49-F238E27FC236}">
                  <a16:creationId xmlns:a16="http://schemas.microsoft.com/office/drawing/2014/main" id="{94965B8A-36CE-492F-B240-A9EF37881F24}"/>
                </a:ext>
              </a:extLst>
            </p:cNvPr>
            <p:cNvSpPr/>
            <p:nvPr/>
          </p:nvSpPr>
          <p:spPr>
            <a:xfrm>
              <a:off x="1327355" y="780550"/>
              <a:ext cx="821538" cy="742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3" name="Graphic 12" descr="Printer">
              <a:extLst>
                <a:ext uri="{FF2B5EF4-FFF2-40B4-BE49-F238E27FC236}">
                  <a16:creationId xmlns:a16="http://schemas.microsoft.com/office/drawing/2014/main" id="{1FA758FD-B097-44C9-AEA7-32F40BDA87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2388" y="945981"/>
              <a:ext cx="408007" cy="408007"/>
            </a:xfrm>
            <a:prstGeom prst="rect">
              <a:avLst/>
            </a:prstGeom>
          </p:spPr>
        </p:pic>
      </p:grpSp>
      <p:sp>
        <p:nvSpPr>
          <p:cNvPr id="17" name="TextBox 16">
            <a:extLst>
              <a:ext uri="{FF2B5EF4-FFF2-40B4-BE49-F238E27FC236}">
                <a16:creationId xmlns:a16="http://schemas.microsoft.com/office/drawing/2014/main" id="{2C64B594-0151-40D5-B20B-514A995C733D}"/>
              </a:ext>
            </a:extLst>
          </p:cNvPr>
          <p:cNvSpPr txBox="1"/>
          <p:nvPr/>
        </p:nvSpPr>
        <p:spPr>
          <a:xfrm>
            <a:off x="5498303" y="712639"/>
            <a:ext cx="6630548" cy="369332"/>
          </a:xfrm>
          <a:prstGeom prst="rect">
            <a:avLst/>
          </a:prstGeom>
          <a:solidFill>
            <a:schemeClr val="accent1"/>
          </a:solidFill>
        </p:spPr>
        <p:txBody>
          <a:bodyPr wrap="square" rtlCol="0">
            <a:spAutoFit/>
          </a:bodyPr>
          <a:lstStyle/>
          <a:p>
            <a:r>
              <a:rPr lang="en-US" dirty="0">
                <a:solidFill>
                  <a:schemeClr val="bg1"/>
                </a:solidFill>
              </a:rPr>
              <a:t>Email delivery for individuals, businesses or organizations </a:t>
            </a:r>
          </a:p>
        </p:txBody>
      </p:sp>
      <p:sp>
        <p:nvSpPr>
          <p:cNvPr id="19" name="Oval 18">
            <a:extLst>
              <a:ext uri="{FF2B5EF4-FFF2-40B4-BE49-F238E27FC236}">
                <a16:creationId xmlns:a16="http://schemas.microsoft.com/office/drawing/2014/main" id="{9B527251-F883-493C-A9E0-8ED1A9E32111}"/>
              </a:ext>
            </a:extLst>
          </p:cNvPr>
          <p:cNvSpPr/>
          <p:nvPr/>
        </p:nvSpPr>
        <p:spPr>
          <a:xfrm>
            <a:off x="4853107" y="549497"/>
            <a:ext cx="737082" cy="6522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Graphic 10" descr="Email">
            <a:extLst>
              <a:ext uri="{FF2B5EF4-FFF2-40B4-BE49-F238E27FC236}">
                <a16:creationId xmlns:a16="http://schemas.microsoft.com/office/drawing/2014/main" id="{10B35D76-1EEC-47FA-93A0-47FDB68F0A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91370" y="615908"/>
            <a:ext cx="457200" cy="457200"/>
          </a:xfrm>
          <a:prstGeom prst="rect">
            <a:avLst/>
          </a:prstGeom>
        </p:spPr>
      </p:pic>
      <p:pic>
        <p:nvPicPr>
          <p:cNvPr id="18" name="Picture 17">
            <a:extLst>
              <a:ext uri="{FF2B5EF4-FFF2-40B4-BE49-F238E27FC236}">
                <a16:creationId xmlns:a16="http://schemas.microsoft.com/office/drawing/2014/main" id="{75A95D5D-A628-44CE-ACC2-5B25E35248DA}"/>
              </a:ext>
            </a:extLst>
          </p:cNvPr>
          <p:cNvPicPr>
            <a:picLocks noChangeAspect="1"/>
          </p:cNvPicPr>
          <p:nvPr/>
        </p:nvPicPr>
        <p:blipFill>
          <a:blip r:embed="rId9"/>
          <a:stretch>
            <a:fillRect/>
          </a:stretch>
        </p:blipFill>
        <p:spPr>
          <a:xfrm>
            <a:off x="7915365" y="2943959"/>
            <a:ext cx="1423507" cy="1099567"/>
          </a:xfrm>
          <a:prstGeom prst="rect">
            <a:avLst/>
          </a:prstGeom>
          <a:ln>
            <a:solidFill>
              <a:schemeClr val="bg1">
                <a:lumMod val="65000"/>
              </a:schemeClr>
            </a:solidFill>
          </a:ln>
        </p:spPr>
      </p:pic>
      <p:sp>
        <p:nvSpPr>
          <p:cNvPr id="14" name="Slide Number Placeholder 1">
            <a:extLst>
              <a:ext uri="{FF2B5EF4-FFF2-40B4-BE49-F238E27FC236}">
                <a16:creationId xmlns:a16="http://schemas.microsoft.com/office/drawing/2014/main" id="{89199FDE-0804-4151-AF68-9842D83C4A21}"/>
              </a:ext>
            </a:extLst>
          </p:cNvPr>
          <p:cNvSpPr txBox="1">
            <a:spLocks/>
          </p:cNvSpPr>
          <p:nvPr/>
        </p:nvSpPr>
        <p:spPr>
          <a:xfrm>
            <a:off x="0" y="6492875"/>
            <a:ext cx="398036" cy="365125"/>
          </a:xfrm>
          <a:prstGeom prst="rect">
            <a:avLst/>
          </a:prstGeom>
        </p:spPr>
        <p:txBody>
          <a:bodyPr vert="horz" lIns="0" tIns="0" rIns="0" bIns="0" rtlCol="0" anchor="ctr"/>
          <a:lstStyle>
            <a:defPPr>
              <a:defRPr lang="en-US"/>
            </a:defPPr>
            <a:lvl1pPr algn="ctr">
              <a:defRPr kumimoji="0" lang="en-US" sz="1200" b="1" i="0" u="none" strike="noStrike" cap="none" spc="0" normalizeH="0" baseline="0" smtClean="0">
                <a:ln>
                  <a:noFill/>
                </a:ln>
                <a:solidFill>
                  <a:prstClr val="black"/>
                </a:solidFill>
                <a:effectLst/>
                <a:uLnTx/>
                <a:uFillTx/>
                <a:latin typeface="Calibri"/>
              </a:defRPr>
            </a:lvl1pPr>
          </a:lstStyle>
          <a:p>
            <a:fld id="{6FE306A7-A228-4E07-8D4E-C1DA2C3F3993}" type="slidenum">
              <a:rPr lang="en-US" sz="1050" b="0">
                <a:latin typeface="+mn-lt"/>
              </a:rPr>
              <a:pPr/>
              <a:t>7</a:t>
            </a:fld>
            <a:endParaRPr lang="en-US" sz="1050" b="0" dirty="0">
              <a:latin typeface="+mn-lt"/>
            </a:endParaRPr>
          </a:p>
        </p:txBody>
      </p:sp>
    </p:spTree>
    <p:extLst>
      <p:ext uri="{BB962C8B-B14F-4D97-AF65-F5344CB8AC3E}">
        <p14:creationId xmlns:p14="http://schemas.microsoft.com/office/powerpoint/2010/main" val="150152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ADAMProgram.com </a:t>
            </a:r>
          </a:p>
        </p:txBody>
      </p:sp>
      <p:sp>
        <p:nvSpPr>
          <p:cNvPr id="6" name="Slide Number Placeholder 1"/>
          <p:cNvSpPr txBox="1">
            <a:spLocks/>
          </p:cNvSpPr>
          <p:nvPr/>
        </p:nvSpPr>
        <p:spPr>
          <a:xfrm>
            <a:off x="0" y="6492875"/>
            <a:ext cx="398036" cy="365125"/>
          </a:xfrm>
          <a:prstGeom prst="rect">
            <a:avLst/>
          </a:prstGeom>
        </p:spPr>
        <p:txBody>
          <a:bodyPr vert="horz" lIns="0" tIns="0" rIns="0" bIns="0" rtlCol="0" anchor="ctr"/>
          <a:lstStyle>
            <a:defPPr>
              <a:defRPr lang="en-US"/>
            </a:defPPr>
            <a:lvl1pPr algn="ctr">
              <a:defRPr kumimoji="0" lang="en-US" sz="1200" b="1" i="0" u="none" strike="noStrike" cap="none" spc="0" normalizeH="0" baseline="0" smtClean="0">
                <a:ln>
                  <a:noFill/>
                </a:ln>
                <a:solidFill>
                  <a:prstClr val="black"/>
                </a:solidFill>
                <a:effectLst/>
                <a:uLnTx/>
                <a:uFillTx/>
                <a:latin typeface="Calibri"/>
              </a:defRPr>
            </a:lvl1pPr>
          </a:lstStyle>
          <a:p>
            <a:fld id="{6FE306A7-A228-4E07-8D4E-C1DA2C3F3993}" type="slidenum">
              <a:rPr lang="en-US" b="0">
                <a:latin typeface="+mn-lt"/>
              </a:rPr>
              <a:pPr/>
              <a:t>8</a:t>
            </a:fld>
            <a:endParaRPr lang="en-US" b="0" dirty="0">
              <a:latin typeface="+mn-lt"/>
            </a:endParaRPr>
          </a:p>
        </p:txBody>
      </p:sp>
      <p:pic>
        <p:nvPicPr>
          <p:cNvPr id="4" name="Picture 3"/>
          <p:cNvPicPr>
            <a:picLocks noChangeAspect="1"/>
          </p:cNvPicPr>
          <p:nvPr/>
        </p:nvPicPr>
        <p:blipFill>
          <a:blip r:embed="rId3"/>
          <a:stretch>
            <a:fillRect/>
          </a:stretch>
        </p:blipFill>
        <p:spPr>
          <a:xfrm>
            <a:off x="1995054" y="775856"/>
            <a:ext cx="9130145" cy="5605310"/>
          </a:xfrm>
          <a:prstGeom prst="rect">
            <a:avLst/>
          </a:prstGeom>
          <a:ln w="12700">
            <a:solidFill>
              <a:schemeClr val="bg1">
                <a:lumMod val="50000"/>
              </a:schemeClr>
            </a:solidFill>
          </a:ln>
        </p:spPr>
      </p:pic>
    </p:spTree>
    <p:extLst>
      <p:ext uri="{BB962C8B-B14F-4D97-AF65-F5344CB8AC3E}">
        <p14:creationId xmlns:p14="http://schemas.microsoft.com/office/powerpoint/2010/main" val="324743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957382" y="3273512"/>
            <a:ext cx="5782685" cy="3254325"/>
          </a:xfrm>
          <a:prstGeom prst="rect">
            <a:avLst/>
          </a:prstGeom>
        </p:spPr>
      </p:pic>
      <p:sp>
        <p:nvSpPr>
          <p:cNvPr id="2" name="Title 1"/>
          <p:cNvSpPr>
            <a:spLocks noGrp="1"/>
          </p:cNvSpPr>
          <p:nvPr>
            <p:ph type="title"/>
          </p:nvPr>
        </p:nvSpPr>
        <p:spPr/>
        <p:txBody>
          <a:bodyPr/>
          <a:lstStyle/>
          <a:p>
            <a:r>
              <a:rPr lang="en-US" dirty="0"/>
              <a:t>Successful ADAM Recovery Examples</a:t>
            </a:r>
          </a:p>
        </p:txBody>
      </p:sp>
      <p:sp>
        <p:nvSpPr>
          <p:cNvPr id="5" name="Rectangle 4"/>
          <p:cNvSpPr/>
          <p:nvPr/>
        </p:nvSpPr>
        <p:spPr>
          <a:xfrm>
            <a:off x="6963290" y="854423"/>
            <a:ext cx="3954916" cy="2212913"/>
          </a:xfrm>
          <a:prstGeom prst="rect">
            <a:avLst/>
          </a:prstGeom>
        </p:spPr>
        <p:txBody>
          <a:bodyPr wrap="square" lIns="0" tIns="0" rIns="0" bIns="0">
            <a:noAutofit/>
          </a:bodyPr>
          <a:lstStyle/>
          <a:p>
            <a:pPr marL="133350" indent="-133350"/>
            <a:r>
              <a:rPr lang="en-US" sz="2400" dirty="0">
                <a:solidFill>
                  <a:schemeClr val="tx2"/>
                </a:solidFill>
              </a:rPr>
              <a:t>“…recovery was the result of using the new </a:t>
            </a:r>
            <a:r>
              <a:rPr lang="en-US" sz="2400" b="1" dirty="0">
                <a:solidFill>
                  <a:schemeClr val="tx2"/>
                </a:solidFill>
              </a:rPr>
              <a:t>ADAM mapping tool</a:t>
            </a:r>
            <a:r>
              <a:rPr lang="en-US" sz="2400" dirty="0">
                <a:solidFill>
                  <a:schemeClr val="tx2"/>
                </a:solidFill>
              </a:rPr>
              <a:t>, allowing NCMEC to pinpoint a specific address on a map.”</a:t>
            </a:r>
          </a:p>
          <a:p>
            <a:pPr marL="133350" indent="-133350" algn="r"/>
            <a:r>
              <a:rPr lang="en-US" sz="1600" dirty="0">
                <a:solidFill>
                  <a:schemeClr val="tx2"/>
                </a:solidFill>
              </a:rPr>
              <a:t>Patti Willingham, Director, </a:t>
            </a:r>
            <a:br>
              <a:rPr lang="en-US" sz="1600" dirty="0">
                <a:solidFill>
                  <a:schemeClr val="tx2"/>
                </a:solidFill>
              </a:rPr>
            </a:br>
            <a:r>
              <a:rPr lang="en-US" sz="1600" dirty="0">
                <a:solidFill>
                  <a:schemeClr val="tx2"/>
                </a:solidFill>
              </a:rPr>
              <a:t>Case Management Services, NCMEC</a:t>
            </a:r>
          </a:p>
        </p:txBody>
      </p:sp>
      <p:cxnSp>
        <p:nvCxnSpPr>
          <p:cNvPr id="6" name="Straight Connector 5"/>
          <p:cNvCxnSpPr/>
          <p:nvPr/>
        </p:nvCxnSpPr>
        <p:spPr>
          <a:xfrm>
            <a:off x="6963291" y="865139"/>
            <a:ext cx="3954916"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6548" y="854423"/>
            <a:ext cx="5320145" cy="557075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dirty="0"/>
              <a:t>Two siblings missing from HI recovered due to mother turning herself in as a result of pressure from the ADAM distribution</a:t>
            </a:r>
          </a:p>
          <a:p>
            <a:pPr marL="285750" indent="-285750">
              <a:spcBef>
                <a:spcPts val="600"/>
              </a:spcBef>
              <a:spcAft>
                <a:spcPts val="600"/>
              </a:spcAft>
              <a:buFont typeface="Arial" panose="020B0604020202020204" pitchFamily="34" charset="0"/>
              <a:buChar char="•"/>
            </a:pPr>
            <a:r>
              <a:rPr lang="en-US" dirty="0"/>
              <a:t>Teenage female missing from WA in a dire situation recovered in TX due to being able to broadcast multiple, yet targeted, areas quickly</a:t>
            </a:r>
          </a:p>
          <a:p>
            <a:pPr marL="285750" indent="-285750">
              <a:spcBef>
                <a:spcPts val="600"/>
              </a:spcBef>
              <a:spcAft>
                <a:spcPts val="600"/>
              </a:spcAft>
              <a:buFont typeface="Arial" panose="020B0604020202020204" pitchFamily="34" charset="0"/>
              <a:buChar char="•"/>
            </a:pPr>
            <a:r>
              <a:rPr lang="en-US" dirty="0"/>
              <a:t>Family of 5 children safely recovered from a remote area in the woods in rural MO after pinpointing a small area town where the children were seen getting supplies</a:t>
            </a:r>
          </a:p>
          <a:p>
            <a:pPr marL="285750" indent="-285750">
              <a:spcBef>
                <a:spcPts val="600"/>
              </a:spcBef>
              <a:spcAft>
                <a:spcPts val="600"/>
              </a:spcAft>
              <a:buFont typeface="Arial" panose="020B0604020202020204" pitchFamily="34" charset="0"/>
              <a:buChar char="•"/>
            </a:pPr>
            <a:r>
              <a:rPr lang="en-US" dirty="0"/>
              <a:t>Same day recovery reported for a teenage male from IN as a result of two concerned citizens in NY recognizing the child from the ADAM poster alert</a:t>
            </a:r>
          </a:p>
          <a:p>
            <a:pPr marL="285750" indent="-285750">
              <a:spcBef>
                <a:spcPts val="600"/>
              </a:spcBef>
              <a:spcAft>
                <a:spcPts val="600"/>
              </a:spcAft>
              <a:buFont typeface="Arial" panose="020B0604020202020204" pitchFamily="34" charset="0"/>
              <a:buChar char="•"/>
            </a:pPr>
            <a:r>
              <a:rPr lang="en-US" dirty="0"/>
              <a:t>Most recoveries due to the case managers being able to pinpoint a specified geographic area</a:t>
            </a:r>
          </a:p>
          <a:p>
            <a:pPr marL="285750" indent="-285750">
              <a:spcBef>
                <a:spcPts val="600"/>
              </a:spcBef>
              <a:spcAft>
                <a:spcPts val="600"/>
              </a:spcAft>
              <a:buFont typeface="Arial" panose="020B0604020202020204" pitchFamily="34" charset="0"/>
              <a:buChar char="•"/>
            </a:pPr>
            <a:r>
              <a:rPr lang="en-US" dirty="0"/>
              <a:t>With advanced targeting features, more recoveries are reported within 24 hours of alert distribution</a:t>
            </a:r>
          </a:p>
        </p:txBody>
      </p:sp>
      <p:sp>
        <p:nvSpPr>
          <p:cNvPr id="9" name="Slide Number Placeholder 1"/>
          <p:cNvSpPr txBox="1">
            <a:spLocks/>
          </p:cNvSpPr>
          <p:nvPr/>
        </p:nvSpPr>
        <p:spPr>
          <a:xfrm>
            <a:off x="0" y="6492875"/>
            <a:ext cx="398036" cy="365125"/>
          </a:xfrm>
          <a:prstGeom prst="rect">
            <a:avLst/>
          </a:prstGeom>
        </p:spPr>
        <p:txBody>
          <a:bodyPr vert="horz" lIns="0" tIns="0" rIns="0" bIns="0" rtlCol="0" anchor="ctr"/>
          <a:lstStyle>
            <a:defPPr>
              <a:defRPr lang="en-US"/>
            </a:defPPr>
            <a:lvl1pPr algn="ctr">
              <a:defRPr kumimoji="0" lang="en-US" sz="1200" b="1" i="0" u="none" strike="noStrike" cap="none" spc="0" normalizeH="0" baseline="0" smtClean="0">
                <a:ln>
                  <a:noFill/>
                </a:ln>
                <a:solidFill>
                  <a:prstClr val="black"/>
                </a:solidFill>
                <a:effectLst/>
                <a:uLnTx/>
                <a:uFillTx/>
                <a:latin typeface="Calibri"/>
              </a:defRPr>
            </a:lvl1pPr>
          </a:lstStyle>
          <a:p>
            <a:fld id="{6FE306A7-A228-4E07-8D4E-C1DA2C3F3993}" type="slidenum">
              <a:rPr lang="en-US" b="0">
                <a:latin typeface="+mn-lt"/>
              </a:rPr>
              <a:pPr/>
              <a:t>9</a:t>
            </a:fld>
            <a:endParaRPr lang="en-US" b="0" dirty="0">
              <a:latin typeface="+mn-lt"/>
            </a:endParaRPr>
          </a:p>
        </p:txBody>
      </p:sp>
    </p:spTree>
    <p:extLst>
      <p:ext uri="{BB962C8B-B14F-4D97-AF65-F5344CB8AC3E}">
        <p14:creationId xmlns:p14="http://schemas.microsoft.com/office/powerpoint/2010/main" val="634766956"/>
      </p:ext>
    </p:extLst>
  </p:cSld>
  <p:clrMapOvr>
    <a:masterClrMapping/>
  </p:clrMapOvr>
</p:sld>
</file>

<file path=ppt/theme/theme1.xml><?xml version="1.0" encoding="utf-8"?>
<a:theme xmlns:a="http://schemas.openxmlformats.org/drawingml/2006/main" name="1_LNRS - 2016 Template">
  <a:themeElements>
    <a:clrScheme name="Custom 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47287</TotalTime>
  <Words>1142</Words>
  <Application>Microsoft Office PowerPoint</Application>
  <PresentationFormat>Widescreen</PresentationFormat>
  <Paragraphs>99</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Droid Serif</vt:lpstr>
      <vt:lpstr>Source Sans Pro</vt:lpstr>
      <vt:lpstr>Source Sans Pro Light</vt:lpstr>
      <vt:lpstr>Source Sans Pro Semibold</vt:lpstr>
      <vt:lpstr>Source Sans Pro Semibold</vt:lpstr>
      <vt:lpstr>Verdana</vt:lpstr>
      <vt:lpstr>1_LNRS - 2016 Template</vt:lpstr>
      <vt:lpstr>Title 2A and 2B Options</vt:lpstr>
      <vt:lpstr>PowerPoint Presentation</vt:lpstr>
      <vt:lpstr>National Center for Missing &amp; Exploited Children</vt:lpstr>
      <vt:lpstr>What is ADAM?</vt:lpstr>
      <vt:lpstr>PowerPoint Presentation</vt:lpstr>
      <vt:lpstr>PowerPoint Presentation</vt:lpstr>
      <vt:lpstr>PowerPoint Presentation</vt:lpstr>
      <vt:lpstr>ADAMProgram.com </vt:lpstr>
      <vt:lpstr>Successful ADAM Recovery 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 at Notion (matt@notionpartners.com, 314-712-1873)</dc:creator>
  <cp:lastModifiedBy>McCall, Trish (RIS-ATL)</cp:lastModifiedBy>
  <cp:revision>1322</cp:revision>
  <cp:lastPrinted>2020-09-10T23:56:38Z</cp:lastPrinted>
  <dcterms:created xsi:type="dcterms:W3CDTF">2015-07-26T09:19:47Z</dcterms:created>
  <dcterms:modified xsi:type="dcterms:W3CDTF">2021-03-15T20:47:43Z</dcterms:modified>
</cp:coreProperties>
</file>